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6" r:id="rId4"/>
    <p:sldId id="259" r:id="rId5"/>
    <p:sldId id="260" r:id="rId6"/>
    <p:sldId id="274" r:id="rId7"/>
    <p:sldId id="261" r:id="rId8"/>
    <p:sldId id="262" r:id="rId9"/>
    <p:sldId id="275" r:id="rId10"/>
    <p:sldId id="263" r:id="rId11"/>
    <p:sldId id="273" r:id="rId12"/>
    <p:sldId id="264" r:id="rId13"/>
    <p:sldId id="265" r:id="rId14"/>
    <p:sldId id="266" r:id="rId15"/>
    <p:sldId id="272" r:id="rId16"/>
    <p:sldId id="267" r:id="rId17"/>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7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83CA-3169-FE3A-D317-A8B7C93B74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63322D5C-C9EA-9848-22C1-BAFC617D3E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1F6424DE-2008-EAC6-FB09-CE82D7E7F657}"/>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5" name="Footer Placeholder 4">
            <a:extLst>
              <a:ext uri="{FF2B5EF4-FFF2-40B4-BE49-F238E27FC236}">
                <a16:creationId xmlns:a16="http://schemas.microsoft.com/office/drawing/2014/main" id="{1368A5C5-FE99-1337-8318-DECE8B1E0FF4}"/>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E8A6AA3A-6496-2A5D-2F3C-F83A1AA4BBDF}"/>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1174921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E1F9-ABEA-AF36-CA32-BA1B4CAF4A50}"/>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0CAAA984-2324-A8C6-7D9E-574DBD2615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B6A58B36-FF44-5F49-A8BE-3DEC8CAAA7B8}"/>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5" name="Footer Placeholder 4">
            <a:extLst>
              <a:ext uri="{FF2B5EF4-FFF2-40B4-BE49-F238E27FC236}">
                <a16:creationId xmlns:a16="http://schemas.microsoft.com/office/drawing/2014/main" id="{5423640A-9A6F-4BDD-5CD3-079E31716DD3}"/>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AC6C0A13-3AB9-AB64-ED19-F5D99AE206E9}"/>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4073484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3347AA-ADB5-73F0-E411-522DB24032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E5CCB12B-7237-44C3-5C74-695BAD0CEA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9414DB03-687B-B91B-93D3-CF2ABA76D8B0}"/>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5" name="Footer Placeholder 4">
            <a:extLst>
              <a:ext uri="{FF2B5EF4-FFF2-40B4-BE49-F238E27FC236}">
                <a16:creationId xmlns:a16="http://schemas.microsoft.com/office/drawing/2014/main" id="{39034D0F-6049-08E7-DAC2-971A19567E47}"/>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9CFAAFF0-80EF-F006-4C85-AEF13E277730}"/>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198984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9734-A057-7BDD-D900-CDABEB1D7192}"/>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A0904C1A-05A2-E94E-582C-40D20A05B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244746BA-4ED5-B2F7-525E-6C96FF8243B6}"/>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5" name="Footer Placeholder 4">
            <a:extLst>
              <a:ext uri="{FF2B5EF4-FFF2-40B4-BE49-F238E27FC236}">
                <a16:creationId xmlns:a16="http://schemas.microsoft.com/office/drawing/2014/main" id="{0C5C0D56-B923-4B86-1010-6A7809E5BB91}"/>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742A0DAD-5ED9-0350-EFFF-4B2B9801B152}"/>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35087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65F7-1DBF-A3DF-D36E-EF05579307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FC7E92B6-1B49-DCA6-A666-DFB3114B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1FDC6-1A08-24D1-E12B-5EB6B6206E93}"/>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5" name="Footer Placeholder 4">
            <a:extLst>
              <a:ext uri="{FF2B5EF4-FFF2-40B4-BE49-F238E27FC236}">
                <a16:creationId xmlns:a16="http://schemas.microsoft.com/office/drawing/2014/main" id="{7606AC18-79F2-E625-A8D6-A98276C0DAB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4FD05DE7-ABE8-0F78-3B88-774DB394CA97}"/>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644322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3BD10-9F21-E4DC-1529-E7A55B70E030}"/>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258361E2-8069-0A94-D7F6-83E7262ACF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2D99B1D2-1C5E-6C6C-79BD-B6E8F9B4AC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F29FE793-BF9A-C4BD-5BD3-5833CC4CE65F}"/>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6" name="Footer Placeholder 5">
            <a:extLst>
              <a:ext uri="{FF2B5EF4-FFF2-40B4-BE49-F238E27FC236}">
                <a16:creationId xmlns:a16="http://schemas.microsoft.com/office/drawing/2014/main" id="{2C8C55E4-9F48-30C3-BB81-B9DCC9470567}"/>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A020DC6A-E970-4631-83A4-6A8A4D25847E}"/>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340973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45B5-4746-1D2C-310F-C4AD3D0FAECC}"/>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7942B712-35FB-9450-94C8-FB92B61AB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FAD76F-19DE-7328-9253-9217BB442C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E033E14A-E9B7-0196-B3C5-A4974549A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D6251A-8DDB-A083-7F8B-F55D8643E7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21F1C025-7543-C541-840C-907F380C5BD9}"/>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8" name="Footer Placeholder 7">
            <a:extLst>
              <a:ext uri="{FF2B5EF4-FFF2-40B4-BE49-F238E27FC236}">
                <a16:creationId xmlns:a16="http://schemas.microsoft.com/office/drawing/2014/main" id="{EAF64A1B-EEA1-8145-7D43-2E712FF88EBA}"/>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CD2AD347-8A8F-CAAB-096C-38A3D609A837}"/>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164141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A6C0F-25B0-DD2E-5BCD-508183A59E46}"/>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875A7A8F-85A2-0BB1-AC99-28811E5A3C2F}"/>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4" name="Footer Placeholder 3">
            <a:extLst>
              <a:ext uri="{FF2B5EF4-FFF2-40B4-BE49-F238E27FC236}">
                <a16:creationId xmlns:a16="http://schemas.microsoft.com/office/drawing/2014/main" id="{366141CA-1A3B-11E5-AEC2-BA7A851B8B2D}"/>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4486AAC2-9517-074D-EE44-8624C3203CB6}"/>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19872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A6F47-72CE-77FD-BF26-F7D485C0F23C}"/>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3" name="Footer Placeholder 2">
            <a:extLst>
              <a:ext uri="{FF2B5EF4-FFF2-40B4-BE49-F238E27FC236}">
                <a16:creationId xmlns:a16="http://schemas.microsoft.com/office/drawing/2014/main" id="{D1EF9233-1C18-D48E-F4F2-DE6229DB4F27}"/>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E0B0995C-D508-AEA0-CC29-02949FC8C8C3}"/>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3045829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3135-CB74-967C-C01B-110E83471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3EE68A95-1201-D7C2-BD0E-2CD53CC41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124881EA-F3B9-5468-073B-FF071EA85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CD315-28B3-5762-6E85-C3E9E0107230}"/>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6" name="Footer Placeholder 5">
            <a:extLst>
              <a:ext uri="{FF2B5EF4-FFF2-40B4-BE49-F238E27FC236}">
                <a16:creationId xmlns:a16="http://schemas.microsoft.com/office/drawing/2014/main" id="{14B481E3-B022-194F-97BF-DA213D3CF225}"/>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B28F3BC2-F30F-4D79-A01C-FB7D58D799A9}"/>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235088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DF9D-26C0-DDF4-D4BF-C5F2E9FA84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CAFBA948-45ED-86E7-9FA6-E20208403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0E3A0A39-DC9E-EA85-0C22-BE1F5CFC1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5B8B8-1925-B229-34F0-AEFAFCB42926}"/>
              </a:ext>
            </a:extLst>
          </p:cNvPr>
          <p:cNvSpPr>
            <a:spLocks noGrp="1"/>
          </p:cNvSpPr>
          <p:nvPr>
            <p:ph type="dt" sz="half" idx="10"/>
          </p:nvPr>
        </p:nvSpPr>
        <p:spPr/>
        <p:txBody>
          <a:bodyPr/>
          <a:lstStyle/>
          <a:p>
            <a:fld id="{B23D7274-9480-4DEF-9190-5B819BDEA907}" type="datetimeFigureOut">
              <a:rPr lang="hr-HR" smtClean="0"/>
              <a:t>8.11.2022.</a:t>
            </a:fld>
            <a:endParaRPr lang="hr-HR"/>
          </a:p>
        </p:txBody>
      </p:sp>
      <p:sp>
        <p:nvSpPr>
          <p:cNvPr id="6" name="Footer Placeholder 5">
            <a:extLst>
              <a:ext uri="{FF2B5EF4-FFF2-40B4-BE49-F238E27FC236}">
                <a16:creationId xmlns:a16="http://schemas.microsoft.com/office/drawing/2014/main" id="{C69E59CA-2BF8-48CB-DCA5-EB93783D5DC4}"/>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7E38C784-8B96-F99E-1624-687D8A0AD861}"/>
              </a:ext>
            </a:extLst>
          </p:cNvPr>
          <p:cNvSpPr>
            <a:spLocks noGrp="1"/>
          </p:cNvSpPr>
          <p:nvPr>
            <p:ph type="sldNum" sz="quarter" idx="12"/>
          </p:nvPr>
        </p:nvSpPr>
        <p:spPr/>
        <p:txBody>
          <a:bodyPr/>
          <a:lstStyle/>
          <a:p>
            <a:fld id="{4BBC5261-74B7-49A0-954F-671D1AF17EF4}" type="slidenum">
              <a:rPr lang="hr-HR" smtClean="0"/>
              <a:t>‹#›</a:t>
            </a:fld>
            <a:endParaRPr lang="hr-HR"/>
          </a:p>
        </p:txBody>
      </p:sp>
    </p:spTree>
    <p:extLst>
      <p:ext uri="{BB962C8B-B14F-4D97-AF65-F5344CB8AC3E}">
        <p14:creationId xmlns:p14="http://schemas.microsoft.com/office/powerpoint/2010/main" val="4149336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04CB4C-0B0A-A0F4-966A-8E3E950DE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9CE24708-5807-D515-6F44-8AA1619C7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57ACC211-71E4-A306-21EC-E8278539DD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D7274-9480-4DEF-9190-5B819BDEA907}" type="datetimeFigureOut">
              <a:rPr lang="hr-HR" smtClean="0"/>
              <a:t>8.11.2022.</a:t>
            </a:fld>
            <a:endParaRPr lang="hr-HR"/>
          </a:p>
        </p:txBody>
      </p:sp>
      <p:sp>
        <p:nvSpPr>
          <p:cNvPr id="5" name="Footer Placeholder 4">
            <a:extLst>
              <a:ext uri="{FF2B5EF4-FFF2-40B4-BE49-F238E27FC236}">
                <a16:creationId xmlns:a16="http://schemas.microsoft.com/office/drawing/2014/main" id="{58230C29-7FFA-57E7-84EA-E85842253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02F1D362-5690-0132-9961-4A13BB0ED5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C5261-74B7-49A0-954F-671D1AF17EF4}" type="slidenum">
              <a:rPr lang="hr-HR" smtClean="0"/>
              <a:t>‹#›</a:t>
            </a:fld>
            <a:endParaRPr lang="hr-HR"/>
          </a:p>
        </p:txBody>
      </p:sp>
    </p:spTree>
    <p:extLst>
      <p:ext uri="{BB962C8B-B14F-4D97-AF65-F5344CB8AC3E}">
        <p14:creationId xmlns:p14="http://schemas.microsoft.com/office/powerpoint/2010/main" val="2732575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hyperlink" Target="https://learningapps.org/watch?v=p3mc2gbaa20"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sec.si.edu/pick-your-plat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s://wordwall.net/play/853/800/210" TargetMode="External"/><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68000" b="-6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D6BBA-ED96-67B1-65F7-B38C58086F1A}"/>
              </a:ext>
            </a:extLst>
          </p:cNvPr>
          <p:cNvSpPr>
            <a:spLocks noGrp="1"/>
          </p:cNvSpPr>
          <p:nvPr>
            <p:ph type="ctrTitle"/>
          </p:nvPr>
        </p:nvSpPr>
        <p:spPr>
          <a:xfrm>
            <a:off x="5270104" y="4119361"/>
            <a:ext cx="6764692" cy="1012054"/>
          </a:xfrm>
        </p:spPr>
        <p:txBody>
          <a:bodyPr>
            <a:normAutofit fontScale="90000"/>
          </a:bodyPr>
          <a:lstStyle/>
          <a:p>
            <a:r>
              <a:rPr lang="en-GB" sz="5400" b="1" dirty="0"/>
              <a:t>Lesson 15</a:t>
            </a:r>
            <a:br>
              <a:rPr lang="en-GB" sz="5400" b="1" dirty="0"/>
            </a:br>
            <a:r>
              <a:rPr lang="en-GB" sz="5400" b="1" dirty="0"/>
              <a:t> Healthy eating habits</a:t>
            </a:r>
          </a:p>
        </p:txBody>
      </p:sp>
      <p:sp>
        <p:nvSpPr>
          <p:cNvPr id="3" name="Subtitle 2">
            <a:extLst>
              <a:ext uri="{FF2B5EF4-FFF2-40B4-BE49-F238E27FC236}">
                <a16:creationId xmlns:a16="http://schemas.microsoft.com/office/drawing/2014/main" id="{483C4857-69B2-EE48-4649-CAC5F1D5B1CB}"/>
              </a:ext>
            </a:extLst>
          </p:cNvPr>
          <p:cNvSpPr>
            <a:spLocks noGrp="1"/>
          </p:cNvSpPr>
          <p:nvPr>
            <p:ph type="subTitle" idx="1"/>
          </p:nvPr>
        </p:nvSpPr>
        <p:spPr>
          <a:xfrm>
            <a:off x="5270104" y="2730566"/>
            <a:ext cx="6400938" cy="1710489"/>
          </a:xfrm>
        </p:spPr>
        <p:txBody>
          <a:bodyPr>
            <a:noAutofit/>
          </a:bodyPr>
          <a:lstStyle/>
          <a:p>
            <a:r>
              <a:rPr lang="en-GB" sz="6500" b="1" dirty="0">
                <a:solidFill>
                  <a:srgbClr val="C00000"/>
                </a:solidFill>
              </a:rPr>
              <a:t>UNIT 4</a:t>
            </a:r>
          </a:p>
        </p:txBody>
      </p:sp>
      <p:pic>
        <p:nvPicPr>
          <p:cNvPr id="5" name="Picture 4">
            <a:extLst>
              <a:ext uri="{FF2B5EF4-FFF2-40B4-BE49-F238E27FC236}">
                <a16:creationId xmlns:a16="http://schemas.microsoft.com/office/drawing/2014/main" id="{A0D0A8FD-78CA-267A-FC8E-E8AE8DDF1B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071910">
            <a:off x="501908" y="528449"/>
            <a:ext cx="4503056" cy="5996175"/>
          </a:xfrm>
          <a:prstGeom prst="rect">
            <a:avLst/>
          </a:prstGeom>
        </p:spPr>
      </p:pic>
    </p:spTree>
    <p:extLst>
      <p:ext uri="{BB962C8B-B14F-4D97-AF65-F5344CB8AC3E}">
        <p14:creationId xmlns:p14="http://schemas.microsoft.com/office/powerpoint/2010/main" val="106395921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03F85BF-FA01-C5E1-8E7E-104CD9CAA123}"/>
              </a:ext>
            </a:extLst>
          </p:cNvPr>
          <p:cNvSpPr>
            <a:spLocks noGrp="1"/>
          </p:cNvSpPr>
          <p:nvPr>
            <p:ph sz="half" idx="2"/>
          </p:nvPr>
        </p:nvSpPr>
        <p:spPr>
          <a:xfrm>
            <a:off x="6125209" y="176104"/>
            <a:ext cx="5826711" cy="3566602"/>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0" indent="0">
              <a:buNone/>
            </a:pPr>
            <a:r>
              <a:rPr lang="en-GB" sz="2400" dirty="0"/>
              <a:t>We use</a:t>
            </a:r>
            <a:r>
              <a:rPr lang="hr-HR" sz="2400" dirty="0"/>
              <a:t>:</a:t>
            </a:r>
          </a:p>
          <a:p>
            <a:pPr>
              <a:buFontTx/>
              <a:buChar char="-"/>
            </a:pPr>
            <a:r>
              <a:rPr lang="en-GB" sz="2400" b="1" dirty="0">
                <a:solidFill>
                  <a:srgbClr val="FF0000"/>
                </a:solidFill>
              </a:rPr>
              <a:t>some</a:t>
            </a:r>
            <a:r>
              <a:rPr lang="en-GB" sz="2400" dirty="0"/>
              <a:t> for affirmative sentences </a:t>
            </a:r>
            <a:endParaRPr lang="hr-HR" sz="2400" dirty="0"/>
          </a:p>
          <a:p>
            <a:pPr>
              <a:buFontTx/>
              <a:buChar char="-"/>
            </a:pPr>
            <a:r>
              <a:rPr lang="en-GB" sz="2400" b="1" dirty="0">
                <a:solidFill>
                  <a:schemeClr val="accent6">
                    <a:lumMod val="75000"/>
                  </a:schemeClr>
                </a:solidFill>
              </a:rPr>
              <a:t>any</a:t>
            </a:r>
            <a:r>
              <a:rPr lang="en-GB" sz="2400" dirty="0"/>
              <a:t> for questions or negative sentences.</a:t>
            </a:r>
            <a:endParaRPr lang="hr-HR" sz="2400" dirty="0"/>
          </a:p>
          <a:p>
            <a:pPr marL="0" indent="0">
              <a:buNone/>
            </a:pPr>
            <a:r>
              <a:rPr lang="en-GB" sz="2400" dirty="0"/>
              <a:t>Usually, both 'some' and 'any' can only be used with </a:t>
            </a:r>
            <a:r>
              <a:rPr lang="en-GB" sz="2400" b="1" dirty="0"/>
              <a:t>countable plural nouns </a:t>
            </a:r>
            <a:r>
              <a:rPr lang="en-GB" sz="2400" dirty="0"/>
              <a:t>or </a:t>
            </a:r>
            <a:r>
              <a:rPr lang="en-GB" sz="2400" b="1" dirty="0"/>
              <a:t>uncountable nouns</a:t>
            </a:r>
            <a:r>
              <a:rPr lang="en-GB" sz="2400" dirty="0"/>
              <a:t>.</a:t>
            </a:r>
          </a:p>
          <a:p>
            <a:pPr marL="0" indent="0">
              <a:buNone/>
            </a:pPr>
            <a:r>
              <a:rPr lang="en-GB" sz="2400" b="1" dirty="0">
                <a:solidFill>
                  <a:srgbClr val="FF0707"/>
                </a:solidFill>
              </a:rPr>
              <a:t>Some</a:t>
            </a:r>
            <a:r>
              <a:rPr lang="en-GB" sz="2400" dirty="0">
                <a:solidFill>
                  <a:schemeClr val="accent1"/>
                </a:solidFill>
              </a:rPr>
              <a:t> </a:t>
            </a:r>
            <a:r>
              <a:rPr lang="en-GB" sz="2400" dirty="0" err="1">
                <a:solidFill>
                  <a:schemeClr val="accent1"/>
                </a:solidFill>
              </a:rPr>
              <a:t>koristimo</a:t>
            </a:r>
            <a:r>
              <a:rPr lang="en-GB" sz="2400" dirty="0">
                <a:solidFill>
                  <a:schemeClr val="accent1"/>
                </a:solidFill>
              </a:rPr>
              <a:t> za </a:t>
            </a:r>
            <a:r>
              <a:rPr lang="en-GB" sz="2400" dirty="0" err="1">
                <a:solidFill>
                  <a:schemeClr val="accent1"/>
                </a:solidFill>
              </a:rPr>
              <a:t>jesne</a:t>
            </a:r>
            <a:r>
              <a:rPr lang="en-GB" sz="2400" dirty="0">
                <a:solidFill>
                  <a:schemeClr val="accent1"/>
                </a:solidFill>
              </a:rPr>
              <a:t> </a:t>
            </a:r>
            <a:r>
              <a:rPr lang="en-GB" sz="2400" dirty="0" err="1">
                <a:solidFill>
                  <a:schemeClr val="accent1"/>
                </a:solidFill>
              </a:rPr>
              <a:t>rečenice</a:t>
            </a:r>
            <a:r>
              <a:rPr lang="en-GB" sz="2400" dirty="0">
                <a:solidFill>
                  <a:schemeClr val="accent1"/>
                </a:solidFill>
              </a:rPr>
              <a:t>, a </a:t>
            </a:r>
            <a:r>
              <a:rPr lang="en-GB" sz="2400" b="1" dirty="0">
                <a:solidFill>
                  <a:schemeClr val="accent6">
                    <a:lumMod val="75000"/>
                  </a:schemeClr>
                </a:solidFill>
              </a:rPr>
              <a:t>any</a:t>
            </a:r>
            <a:r>
              <a:rPr lang="en-GB" sz="2400" dirty="0">
                <a:solidFill>
                  <a:schemeClr val="accent1"/>
                </a:solidFill>
              </a:rPr>
              <a:t> za </a:t>
            </a:r>
            <a:r>
              <a:rPr lang="en-GB" sz="2400" dirty="0" err="1">
                <a:solidFill>
                  <a:schemeClr val="accent1"/>
                </a:solidFill>
              </a:rPr>
              <a:t>niječne</a:t>
            </a:r>
            <a:r>
              <a:rPr lang="en-GB" sz="2400" dirty="0">
                <a:solidFill>
                  <a:schemeClr val="accent1"/>
                </a:solidFill>
              </a:rPr>
              <a:t> </a:t>
            </a:r>
            <a:r>
              <a:rPr lang="en-GB" sz="2400" dirty="0" err="1">
                <a:solidFill>
                  <a:schemeClr val="accent1"/>
                </a:solidFill>
              </a:rPr>
              <a:t>i</a:t>
            </a:r>
            <a:r>
              <a:rPr lang="en-GB" sz="2400" dirty="0">
                <a:solidFill>
                  <a:schemeClr val="accent1"/>
                </a:solidFill>
              </a:rPr>
              <a:t> </a:t>
            </a:r>
            <a:r>
              <a:rPr lang="en-GB" sz="2400" dirty="0" err="1">
                <a:solidFill>
                  <a:schemeClr val="accent1"/>
                </a:solidFill>
              </a:rPr>
              <a:t>upitne</a:t>
            </a:r>
            <a:r>
              <a:rPr lang="en-GB" sz="2400" dirty="0">
                <a:solidFill>
                  <a:schemeClr val="accent1"/>
                </a:solidFill>
              </a:rPr>
              <a:t> </a:t>
            </a:r>
            <a:r>
              <a:rPr lang="en-GB" sz="2400" dirty="0" err="1">
                <a:solidFill>
                  <a:schemeClr val="accent1"/>
                </a:solidFill>
              </a:rPr>
              <a:t>rečenice</a:t>
            </a:r>
            <a:r>
              <a:rPr lang="en-GB" sz="2400" dirty="0">
                <a:solidFill>
                  <a:schemeClr val="accent1"/>
                </a:solidFill>
              </a:rPr>
              <a:t>. </a:t>
            </a:r>
            <a:r>
              <a:rPr lang="hr-HR" sz="2400" dirty="0">
                <a:solidFill>
                  <a:schemeClr val="accent1"/>
                </a:solidFill>
              </a:rPr>
              <a:t>I</a:t>
            </a:r>
            <a:r>
              <a:rPr lang="en-GB" sz="2400" dirty="0">
                <a:solidFill>
                  <a:schemeClr val="accent1"/>
                </a:solidFill>
              </a:rPr>
              <a:t> </a:t>
            </a:r>
            <a:r>
              <a:rPr lang="hr-HR" sz="2400" dirty="0">
                <a:solidFill>
                  <a:schemeClr val="accent1"/>
                </a:solidFill>
              </a:rPr>
              <a:t>‘</a:t>
            </a:r>
            <a:r>
              <a:rPr lang="en-GB" sz="2400" dirty="0">
                <a:solidFill>
                  <a:schemeClr val="accent1"/>
                </a:solidFill>
              </a:rPr>
              <a:t>some</a:t>
            </a:r>
            <a:r>
              <a:rPr lang="hr-HR" sz="2400" dirty="0">
                <a:solidFill>
                  <a:schemeClr val="accent1"/>
                </a:solidFill>
              </a:rPr>
              <a:t>’</a:t>
            </a:r>
            <a:r>
              <a:rPr lang="en-GB" sz="2400" dirty="0">
                <a:solidFill>
                  <a:schemeClr val="accent1"/>
                </a:solidFill>
              </a:rPr>
              <a:t> </a:t>
            </a:r>
            <a:r>
              <a:rPr lang="en-GB" sz="2400" dirty="0" err="1">
                <a:solidFill>
                  <a:schemeClr val="accent1"/>
                </a:solidFill>
              </a:rPr>
              <a:t>i</a:t>
            </a:r>
            <a:r>
              <a:rPr lang="en-GB" sz="2400" dirty="0">
                <a:solidFill>
                  <a:schemeClr val="accent1"/>
                </a:solidFill>
              </a:rPr>
              <a:t> </a:t>
            </a:r>
            <a:r>
              <a:rPr lang="hr-HR" sz="2400" dirty="0">
                <a:solidFill>
                  <a:schemeClr val="accent1"/>
                </a:solidFill>
              </a:rPr>
              <a:t>‘</a:t>
            </a:r>
            <a:r>
              <a:rPr lang="en-GB" sz="2400" dirty="0">
                <a:solidFill>
                  <a:schemeClr val="accent1"/>
                </a:solidFill>
              </a:rPr>
              <a:t>any</a:t>
            </a:r>
            <a:r>
              <a:rPr lang="hr-HR" sz="2400" dirty="0">
                <a:solidFill>
                  <a:schemeClr val="accent1"/>
                </a:solidFill>
              </a:rPr>
              <a:t>’ uglavnom se koriste s</a:t>
            </a:r>
            <a:r>
              <a:rPr lang="en-GB" sz="2400" dirty="0">
                <a:solidFill>
                  <a:schemeClr val="accent1"/>
                </a:solidFill>
              </a:rPr>
              <a:t> </a:t>
            </a:r>
            <a:r>
              <a:rPr lang="en-GB" sz="2400" dirty="0" err="1">
                <a:solidFill>
                  <a:schemeClr val="accent1"/>
                </a:solidFill>
              </a:rPr>
              <a:t>brojivim</a:t>
            </a:r>
            <a:r>
              <a:rPr lang="en-GB" sz="2400" dirty="0">
                <a:solidFill>
                  <a:schemeClr val="accent1"/>
                </a:solidFill>
              </a:rPr>
              <a:t> </a:t>
            </a:r>
            <a:r>
              <a:rPr lang="en-GB" sz="2400" dirty="0" err="1">
                <a:solidFill>
                  <a:schemeClr val="accent1"/>
                </a:solidFill>
              </a:rPr>
              <a:t>imenicama</a:t>
            </a:r>
            <a:r>
              <a:rPr lang="en-GB" sz="2400" dirty="0">
                <a:solidFill>
                  <a:schemeClr val="accent1"/>
                </a:solidFill>
              </a:rPr>
              <a:t> u </a:t>
            </a:r>
            <a:r>
              <a:rPr lang="en-GB" sz="2400" dirty="0" err="1">
                <a:solidFill>
                  <a:schemeClr val="accent1"/>
                </a:solidFill>
              </a:rPr>
              <a:t>mn</a:t>
            </a:r>
            <a:r>
              <a:rPr lang="hr-HR" sz="2400" dirty="0">
                <a:solidFill>
                  <a:schemeClr val="accent1"/>
                </a:solidFill>
              </a:rPr>
              <a:t>o</a:t>
            </a:r>
            <a:r>
              <a:rPr lang="en-GB" sz="2400" dirty="0" err="1">
                <a:solidFill>
                  <a:schemeClr val="accent1"/>
                </a:solidFill>
              </a:rPr>
              <a:t>žini</a:t>
            </a:r>
            <a:r>
              <a:rPr lang="en-GB" sz="2400" dirty="0">
                <a:solidFill>
                  <a:schemeClr val="accent1"/>
                </a:solidFill>
              </a:rPr>
              <a:t> </a:t>
            </a:r>
            <a:r>
              <a:rPr lang="en-GB" sz="2400" dirty="0" err="1">
                <a:solidFill>
                  <a:schemeClr val="accent1"/>
                </a:solidFill>
              </a:rPr>
              <a:t>ili</a:t>
            </a:r>
            <a:r>
              <a:rPr lang="en-GB" sz="2400" dirty="0">
                <a:solidFill>
                  <a:schemeClr val="accent1"/>
                </a:solidFill>
              </a:rPr>
              <a:t> </a:t>
            </a:r>
            <a:r>
              <a:rPr lang="en-GB" sz="2400" dirty="0" err="1">
                <a:solidFill>
                  <a:schemeClr val="accent1"/>
                </a:solidFill>
              </a:rPr>
              <a:t>nebrojivim</a:t>
            </a:r>
            <a:r>
              <a:rPr lang="en-GB" sz="2400" dirty="0">
                <a:solidFill>
                  <a:schemeClr val="accent1"/>
                </a:solidFill>
              </a:rPr>
              <a:t> </a:t>
            </a:r>
            <a:r>
              <a:rPr lang="en-GB" sz="2400" dirty="0" err="1">
                <a:solidFill>
                  <a:schemeClr val="accent1"/>
                </a:solidFill>
              </a:rPr>
              <a:t>imenicama</a:t>
            </a:r>
            <a:r>
              <a:rPr lang="en-GB" sz="2400" dirty="0">
                <a:solidFill>
                  <a:schemeClr val="accent1"/>
                </a:solidFill>
              </a:rPr>
              <a:t>.</a:t>
            </a:r>
          </a:p>
        </p:txBody>
      </p:sp>
      <p:pic>
        <p:nvPicPr>
          <p:cNvPr id="5" name="Content Placeholder 5">
            <a:extLst>
              <a:ext uri="{FF2B5EF4-FFF2-40B4-BE49-F238E27FC236}">
                <a16:creationId xmlns:a16="http://schemas.microsoft.com/office/drawing/2014/main" id="{2CD38F1E-7754-7A3C-EDB8-20053D581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29200" cy="6858000"/>
          </a:xfrm>
          <a:prstGeom prst="rect">
            <a:avLst/>
          </a:prstGeom>
        </p:spPr>
      </p:pic>
      <p:pic>
        <p:nvPicPr>
          <p:cNvPr id="7" name="Content Placeholder 6">
            <a:extLst>
              <a:ext uri="{FF2B5EF4-FFF2-40B4-BE49-F238E27FC236}">
                <a16:creationId xmlns:a16="http://schemas.microsoft.com/office/drawing/2014/main" id="{45ACC18F-46C5-4A77-0B72-703CCD2B087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0238"/>
          <a:stretch/>
        </p:blipFill>
        <p:spPr>
          <a:xfrm>
            <a:off x="1" y="2557734"/>
            <a:ext cx="5344572" cy="1325563"/>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5">
            <a:extLst>
              <a:ext uri="{FF2B5EF4-FFF2-40B4-BE49-F238E27FC236}">
                <a16:creationId xmlns:a16="http://schemas.microsoft.com/office/drawing/2014/main" id="{B9AE0ADA-9202-BB0C-35A4-796064C0392A}"/>
              </a:ext>
            </a:extLst>
          </p:cNvPr>
          <p:cNvSpPr txBox="1">
            <a:spLocks/>
          </p:cNvSpPr>
          <p:nvPr/>
        </p:nvSpPr>
        <p:spPr>
          <a:xfrm>
            <a:off x="6096000" y="4361529"/>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Complete the sentences with </a:t>
            </a:r>
            <a:r>
              <a:rPr lang="en-GB" b="1" dirty="0">
                <a:solidFill>
                  <a:schemeClr val="accent1"/>
                </a:solidFill>
              </a:rPr>
              <a:t>SOME</a:t>
            </a:r>
            <a:r>
              <a:rPr lang="en-GB" b="1" dirty="0"/>
              <a:t> or </a:t>
            </a:r>
            <a:r>
              <a:rPr lang="en-GB" b="1" dirty="0">
                <a:solidFill>
                  <a:schemeClr val="accent1"/>
                </a:solidFill>
              </a:rPr>
              <a:t>ANY</a:t>
            </a:r>
            <a:r>
              <a:rPr lang="en-GB" b="1" dirty="0"/>
              <a:t>.</a:t>
            </a:r>
            <a:endParaRPr lang="en-GB" b="1" dirty="0">
              <a:solidFill>
                <a:schemeClr val="accent1"/>
              </a:solidFill>
            </a:endParaRPr>
          </a:p>
        </p:txBody>
      </p:sp>
      <p:sp>
        <p:nvSpPr>
          <p:cNvPr id="9" name="Content Placeholder 5">
            <a:extLst>
              <a:ext uri="{FF2B5EF4-FFF2-40B4-BE49-F238E27FC236}">
                <a16:creationId xmlns:a16="http://schemas.microsoft.com/office/drawing/2014/main" id="{CBE7501C-A5E3-6969-093B-5ADBD78B9AE3}"/>
              </a:ext>
            </a:extLst>
          </p:cNvPr>
          <p:cNvSpPr txBox="1">
            <a:spLocks/>
          </p:cNvSpPr>
          <p:nvPr/>
        </p:nvSpPr>
        <p:spPr>
          <a:xfrm>
            <a:off x="6096000" y="5480122"/>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b="1" dirty="0"/>
              <a:t>Check.</a:t>
            </a:r>
            <a:endParaRPr lang="en-GB" b="1" dirty="0">
              <a:solidFill>
                <a:schemeClr val="accent1"/>
              </a:solidFill>
            </a:endParaRPr>
          </a:p>
        </p:txBody>
      </p:sp>
      <p:pic>
        <p:nvPicPr>
          <p:cNvPr id="11" name="Picture 10">
            <a:extLst>
              <a:ext uri="{FF2B5EF4-FFF2-40B4-BE49-F238E27FC236}">
                <a16:creationId xmlns:a16="http://schemas.microsoft.com/office/drawing/2014/main" id="{FB8FC98A-95F3-11CA-F4C3-1E94037EC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36" y="1952557"/>
            <a:ext cx="4895564" cy="2590037"/>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407378A5-2141-25BE-82C7-7CBA958FB155}"/>
              </a:ext>
            </a:extLst>
          </p:cNvPr>
          <p:cNvSpPr txBox="1"/>
          <p:nvPr/>
        </p:nvSpPr>
        <p:spPr>
          <a:xfrm>
            <a:off x="1895618" y="2469312"/>
            <a:ext cx="714375" cy="523220"/>
          </a:xfrm>
          <a:prstGeom prst="rect">
            <a:avLst/>
          </a:prstGeom>
          <a:noFill/>
        </p:spPr>
        <p:txBody>
          <a:bodyPr wrap="square" rtlCol="0">
            <a:spAutoFit/>
          </a:bodyPr>
          <a:lstStyle/>
          <a:p>
            <a:r>
              <a:rPr lang="en-GB" sz="2800" b="1" dirty="0">
                <a:solidFill>
                  <a:srgbClr val="FF0000"/>
                </a:solidFill>
              </a:rPr>
              <a:t>any</a:t>
            </a:r>
          </a:p>
        </p:txBody>
      </p:sp>
      <p:sp>
        <p:nvSpPr>
          <p:cNvPr id="15" name="TextBox 14">
            <a:extLst>
              <a:ext uri="{FF2B5EF4-FFF2-40B4-BE49-F238E27FC236}">
                <a16:creationId xmlns:a16="http://schemas.microsoft.com/office/drawing/2014/main" id="{9F51EF7F-53B5-E45F-C5E7-B9E22FF2F522}"/>
              </a:ext>
            </a:extLst>
          </p:cNvPr>
          <p:cNvSpPr txBox="1"/>
          <p:nvPr/>
        </p:nvSpPr>
        <p:spPr>
          <a:xfrm>
            <a:off x="1173192" y="2904110"/>
            <a:ext cx="979458" cy="492443"/>
          </a:xfrm>
          <a:prstGeom prst="rect">
            <a:avLst/>
          </a:prstGeom>
          <a:noFill/>
        </p:spPr>
        <p:txBody>
          <a:bodyPr wrap="square" rtlCol="0">
            <a:spAutoFit/>
          </a:bodyPr>
          <a:lstStyle/>
          <a:p>
            <a:r>
              <a:rPr lang="en-GB" sz="2600" b="1" dirty="0">
                <a:solidFill>
                  <a:srgbClr val="FF0000"/>
                </a:solidFill>
              </a:rPr>
              <a:t>some</a:t>
            </a:r>
          </a:p>
        </p:txBody>
      </p:sp>
      <p:sp>
        <p:nvSpPr>
          <p:cNvPr id="16" name="TextBox 15">
            <a:extLst>
              <a:ext uri="{FF2B5EF4-FFF2-40B4-BE49-F238E27FC236}">
                <a16:creationId xmlns:a16="http://schemas.microsoft.com/office/drawing/2014/main" id="{07906B46-BB2D-13CF-57C6-D7A32DEAF680}"/>
              </a:ext>
            </a:extLst>
          </p:cNvPr>
          <p:cNvSpPr txBox="1"/>
          <p:nvPr/>
        </p:nvSpPr>
        <p:spPr>
          <a:xfrm>
            <a:off x="1736420" y="3219485"/>
            <a:ext cx="714375" cy="523220"/>
          </a:xfrm>
          <a:prstGeom prst="rect">
            <a:avLst/>
          </a:prstGeom>
          <a:noFill/>
        </p:spPr>
        <p:txBody>
          <a:bodyPr wrap="square" rtlCol="0">
            <a:spAutoFit/>
          </a:bodyPr>
          <a:lstStyle/>
          <a:p>
            <a:r>
              <a:rPr lang="en-GB" sz="2800" b="1" dirty="0">
                <a:solidFill>
                  <a:srgbClr val="FF0000"/>
                </a:solidFill>
              </a:rPr>
              <a:t>any</a:t>
            </a:r>
          </a:p>
        </p:txBody>
      </p:sp>
      <p:sp>
        <p:nvSpPr>
          <p:cNvPr id="17" name="TextBox 16">
            <a:extLst>
              <a:ext uri="{FF2B5EF4-FFF2-40B4-BE49-F238E27FC236}">
                <a16:creationId xmlns:a16="http://schemas.microsoft.com/office/drawing/2014/main" id="{AFF557F2-F6AB-343F-F7CD-51277443A513}"/>
              </a:ext>
            </a:extLst>
          </p:cNvPr>
          <p:cNvSpPr txBox="1"/>
          <p:nvPr/>
        </p:nvSpPr>
        <p:spPr>
          <a:xfrm>
            <a:off x="1983546" y="3640069"/>
            <a:ext cx="714375" cy="523220"/>
          </a:xfrm>
          <a:prstGeom prst="rect">
            <a:avLst/>
          </a:prstGeom>
          <a:noFill/>
        </p:spPr>
        <p:txBody>
          <a:bodyPr wrap="square" rtlCol="0">
            <a:spAutoFit/>
          </a:bodyPr>
          <a:lstStyle/>
          <a:p>
            <a:r>
              <a:rPr lang="en-GB" sz="2800" b="1" dirty="0">
                <a:solidFill>
                  <a:srgbClr val="FF0000"/>
                </a:solidFill>
              </a:rPr>
              <a:t>any</a:t>
            </a:r>
          </a:p>
        </p:txBody>
      </p:sp>
      <p:sp>
        <p:nvSpPr>
          <p:cNvPr id="18" name="TextBox 17">
            <a:extLst>
              <a:ext uri="{FF2B5EF4-FFF2-40B4-BE49-F238E27FC236}">
                <a16:creationId xmlns:a16="http://schemas.microsoft.com/office/drawing/2014/main" id="{18C62704-C2FA-6CAB-47D0-2E271EFB6DEA}"/>
              </a:ext>
            </a:extLst>
          </p:cNvPr>
          <p:cNvSpPr txBox="1"/>
          <p:nvPr/>
        </p:nvSpPr>
        <p:spPr>
          <a:xfrm>
            <a:off x="1327486" y="4022262"/>
            <a:ext cx="714375" cy="523220"/>
          </a:xfrm>
          <a:prstGeom prst="rect">
            <a:avLst/>
          </a:prstGeom>
          <a:noFill/>
        </p:spPr>
        <p:txBody>
          <a:bodyPr wrap="square" rtlCol="0">
            <a:spAutoFit/>
          </a:bodyPr>
          <a:lstStyle/>
          <a:p>
            <a:r>
              <a:rPr lang="en-GB" sz="2800" b="1" dirty="0">
                <a:solidFill>
                  <a:srgbClr val="FF0000"/>
                </a:solidFill>
              </a:rPr>
              <a:t>any</a:t>
            </a:r>
          </a:p>
        </p:txBody>
      </p:sp>
    </p:spTree>
    <p:extLst>
      <p:ext uri="{BB962C8B-B14F-4D97-AF65-F5344CB8AC3E}">
        <p14:creationId xmlns:p14="http://schemas.microsoft.com/office/powerpoint/2010/main" val="150485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fade">
                                      <p:cBhvr>
                                        <p:cTn id="14" dur="500"/>
                                        <p:tgtEl>
                                          <p:spTgt spid="4">
                                            <p:bg/>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 calcmode="lin" valueType="num">
                                      <p:cBhvr additive="base">
                                        <p:cTn id="5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500"/>
                                        <p:tgtEl>
                                          <p:spTgt spid="14">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animEffect transition="in" filter="fade">
                                      <p:cBhvr>
                                        <p:cTn id="75" dur="500"/>
                                        <p:tgtEl>
                                          <p:spTgt spid="15">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xEl>
                                              <p:pRg st="0" end="0"/>
                                            </p:txEl>
                                          </p:spTgt>
                                        </p:tgtEl>
                                        <p:attrNameLst>
                                          <p:attrName>style.visibility</p:attrName>
                                        </p:attrNameLst>
                                      </p:cBhvr>
                                      <p:to>
                                        <p:strVal val="visible"/>
                                      </p:to>
                                    </p:set>
                                    <p:animEffect transition="in" filter="fade">
                                      <p:cBhvr>
                                        <p:cTn id="80" dur="500"/>
                                        <p:tgtEl>
                                          <p:spTgt spid="16">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animEffect transition="in" filter="fade">
                                      <p:cBhvr>
                                        <p:cTn id="85" dur="500"/>
                                        <p:tgtEl>
                                          <p:spTgt spid="17">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xEl>
                                              <p:pRg st="0" end="0"/>
                                            </p:txEl>
                                          </p:spTgt>
                                        </p:tgtEl>
                                        <p:attrNameLst>
                                          <p:attrName>style.visibility</p:attrName>
                                        </p:attrNameLst>
                                      </p:cBhvr>
                                      <p:to>
                                        <p:strVal val="visible"/>
                                      </p:to>
                                    </p:set>
                                    <p:animEffect transition="in" filter="fade">
                                      <p:cBhvr>
                                        <p:cTn id="9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6D57-0F5F-996B-B20B-7B29197882A6}"/>
              </a:ext>
            </a:extLst>
          </p:cNvPr>
          <p:cNvSpPr>
            <a:spLocks noGrp="1"/>
          </p:cNvSpPr>
          <p:nvPr>
            <p:ph type="title"/>
          </p:nvPr>
        </p:nvSpPr>
        <p:spPr>
          <a:xfrm>
            <a:off x="838200" y="68419"/>
            <a:ext cx="10515600" cy="1325563"/>
          </a:xfrm>
        </p:spPr>
        <p:txBody>
          <a:bodyPr/>
          <a:lstStyle/>
          <a:p>
            <a:r>
              <a:rPr lang="en-GB" i="1" dirty="0"/>
              <a:t>Workbook, page 95</a:t>
            </a:r>
          </a:p>
        </p:txBody>
      </p:sp>
      <p:pic>
        <p:nvPicPr>
          <p:cNvPr id="6" name="Content Placeholder 5">
            <a:extLst>
              <a:ext uri="{FF2B5EF4-FFF2-40B4-BE49-F238E27FC236}">
                <a16:creationId xmlns:a16="http://schemas.microsoft.com/office/drawing/2014/main" id="{AF1D05EF-B77D-5898-013B-282721FDBD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33473"/>
            <a:ext cx="3862763" cy="5143540"/>
          </a:xfrm>
        </p:spPr>
      </p:pic>
      <p:pic>
        <p:nvPicPr>
          <p:cNvPr id="8" name="Content Placeholder 7">
            <a:extLst>
              <a:ext uri="{FF2B5EF4-FFF2-40B4-BE49-F238E27FC236}">
                <a16:creationId xmlns:a16="http://schemas.microsoft.com/office/drawing/2014/main" id="{0C519F8B-6131-72C3-C57A-F101F3D463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434" b="1434"/>
          <a:stretch/>
        </p:blipFill>
        <p:spPr>
          <a:xfrm>
            <a:off x="838200" y="1166813"/>
            <a:ext cx="3876986" cy="5410200"/>
          </a:xfrm>
        </p:spPr>
      </p:pic>
      <p:sp>
        <p:nvSpPr>
          <p:cNvPr id="14" name="TextBox 13">
            <a:extLst>
              <a:ext uri="{FF2B5EF4-FFF2-40B4-BE49-F238E27FC236}">
                <a16:creationId xmlns:a16="http://schemas.microsoft.com/office/drawing/2014/main" id="{E2D13B92-C2C8-C2C4-109D-AD2516175033}"/>
              </a:ext>
            </a:extLst>
          </p:cNvPr>
          <p:cNvSpPr txBox="1"/>
          <p:nvPr/>
        </p:nvSpPr>
        <p:spPr>
          <a:xfrm>
            <a:off x="6259205" y="1736272"/>
            <a:ext cx="5438775" cy="954107"/>
          </a:xfrm>
          <a:prstGeom prst="rect">
            <a:avLst/>
          </a:prstGeom>
          <a:noFill/>
        </p:spPr>
        <p:txBody>
          <a:bodyPr wrap="square" rtlCol="0">
            <a:spAutoFit/>
          </a:bodyPr>
          <a:lstStyle/>
          <a:p>
            <a:r>
              <a:rPr lang="en-GB" sz="2800" b="1" dirty="0"/>
              <a:t>Complete the sentences with </a:t>
            </a:r>
            <a:r>
              <a:rPr lang="en-GB" sz="2800" b="1" dirty="0">
                <a:solidFill>
                  <a:schemeClr val="accent1"/>
                </a:solidFill>
              </a:rPr>
              <a:t>A</a:t>
            </a:r>
            <a:r>
              <a:rPr lang="en-GB" sz="2800" b="1" dirty="0"/>
              <a:t>,</a:t>
            </a:r>
            <a:r>
              <a:rPr lang="hr-HR" sz="2800" b="1" dirty="0"/>
              <a:t> </a:t>
            </a:r>
            <a:r>
              <a:rPr lang="en-GB" sz="2800" b="1" dirty="0">
                <a:solidFill>
                  <a:schemeClr val="accent1"/>
                </a:solidFill>
              </a:rPr>
              <a:t>AN</a:t>
            </a:r>
            <a:r>
              <a:rPr lang="en-GB" sz="2800" b="1" dirty="0"/>
              <a:t> or </a:t>
            </a:r>
            <a:r>
              <a:rPr lang="en-GB" sz="2800" b="1" dirty="0">
                <a:solidFill>
                  <a:schemeClr val="accent1"/>
                </a:solidFill>
              </a:rPr>
              <a:t>SOME</a:t>
            </a:r>
            <a:r>
              <a:rPr lang="hr-HR" sz="2800" b="1" dirty="0"/>
              <a:t>.</a:t>
            </a:r>
            <a:endParaRPr lang="en-GB" sz="2800" b="1" dirty="0"/>
          </a:p>
        </p:txBody>
      </p:sp>
      <p:sp>
        <p:nvSpPr>
          <p:cNvPr id="15" name="TextBox 14">
            <a:extLst>
              <a:ext uri="{FF2B5EF4-FFF2-40B4-BE49-F238E27FC236}">
                <a16:creationId xmlns:a16="http://schemas.microsoft.com/office/drawing/2014/main" id="{33E91E33-BD81-ACB0-5922-47459760E695}"/>
              </a:ext>
            </a:extLst>
          </p:cNvPr>
          <p:cNvSpPr txBox="1"/>
          <p:nvPr/>
        </p:nvSpPr>
        <p:spPr>
          <a:xfrm>
            <a:off x="6311282" y="2905780"/>
            <a:ext cx="5438775" cy="523220"/>
          </a:xfrm>
          <a:prstGeom prst="rect">
            <a:avLst/>
          </a:prstGeom>
          <a:noFill/>
        </p:spPr>
        <p:txBody>
          <a:bodyPr wrap="square" rtlCol="0">
            <a:spAutoFit/>
          </a:bodyPr>
          <a:lstStyle/>
          <a:p>
            <a:pPr algn="just"/>
            <a:r>
              <a:rPr lang="en-GB" sz="2800" b="1" dirty="0"/>
              <a:t>Check.</a:t>
            </a:r>
          </a:p>
        </p:txBody>
      </p:sp>
      <p:sp>
        <p:nvSpPr>
          <p:cNvPr id="3" name="TextBox 2">
            <a:extLst>
              <a:ext uri="{FF2B5EF4-FFF2-40B4-BE49-F238E27FC236}">
                <a16:creationId xmlns:a16="http://schemas.microsoft.com/office/drawing/2014/main" id="{8EC252C0-AEC8-6F2C-D039-77773A25B1BF}"/>
              </a:ext>
            </a:extLst>
          </p:cNvPr>
          <p:cNvSpPr txBox="1"/>
          <p:nvPr/>
        </p:nvSpPr>
        <p:spPr>
          <a:xfrm>
            <a:off x="6259205" y="4001904"/>
            <a:ext cx="5438775" cy="954107"/>
          </a:xfrm>
          <a:prstGeom prst="rect">
            <a:avLst/>
          </a:prstGeom>
          <a:noFill/>
        </p:spPr>
        <p:txBody>
          <a:bodyPr wrap="square" rtlCol="0">
            <a:spAutoFit/>
          </a:bodyPr>
          <a:lstStyle/>
          <a:p>
            <a:r>
              <a:rPr lang="en-GB" sz="2800" b="1" dirty="0"/>
              <a:t>Complete the dialogue with </a:t>
            </a:r>
            <a:r>
              <a:rPr lang="en-GB" sz="2800" b="1" dirty="0">
                <a:solidFill>
                  <a:schemeClr val="accent1"/>
                </a:solidFill>
              </a:rPr>
              <a:t>SOME</a:t>
            </a:r>
            <a:r>
              <a:rPr lang="en-GB" sz="2800" b="1" dirty="0"/>
              <a:t> or </a:t>
            </a:r>
            <a:r>
              <a:rPr lang="en-GB" sz="2800" b="1" dirty="0">
                <a:solidFill>
                  <a:schemeClr val="accent1"/>
                </a:solidFill>
              </a:rPr>
              <a:t>ANY</a:t>
            </a:r>
            <a:r>
              <a:rPr lang="en-GB" sz="2800" b="1" dirty="0"/>
              <a:t>.</a:t>
            </a:r>
          </a:p>
        </p:txBody>
      </p:sp>
      <p:sp>
        <p:nvSpPr>
          <p:cNvPr id="4" name="TextBox 3">
            <a:extLst>
              <a:ext uri="{FF2B5EF4-FFF2-40B4-BE49-F238E27FC236}">
                <a16:creationId xmlns:a16="http://schemas.microsoft.com/office/drawing/2014/main" id="{E277B370-DCAC-B71E-7048-57D51D5C9C5E}"/>
              </a:ext>
            </a:extLst>
          </p:cNvPr>
          <p:cNvSpPr txBox="1"/>
          <p:nvPr/>
        </p:nvSpPr>
        <p:spPr>
          <a:xfrm>
            <a:off x="6259205" y="5131067"/>
            <a:ext cx="5438775" cy="523220"/>
          </a:xfrm>
          <a:prstGeom prst="rect">
            <a:avLst/>
          </a:prstGeom>
          <a:noFill/>
        </p:spPr>
        <p:txBody>
          <a:bodyPr wrap="square" rtlCol="0">
            <a:spAutoFit/>
          </a:bodyPr>
          <a:lstStyle/>
          <a:p>
            <a:pPr algn="just"/>
            <a:r>
              <a:rPr lang="en-GB" sz="2800" b="1" dirty="0"/>
              <a:t>Check.</a:t>
            </a:r>
          </a:p>
        </p:txBody>
      </p:sp>
      <p:pic>
        <p:nvPicPr>
          <p:cNvPr id="7" name="Picture 6">
            <a:extLst>
              <a:ext uri="{FF2B5EF4-FFF2-40B4-BE49-F238E27FC236}">
                <a16:creationId xmlns:a16="http://schemas.microsoft.com/office/drawing/2014/main" id="{0A3CAEF1-2588-7F24-968F-F98EB9646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60" y="1742381"/>
            <a:ext cx="5068355" cy="3758114"/>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CA89C7A-514C-7827-585D-A0D3E2252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29" y="2336792"/>
            <a:ext cx="4250605" cy="3055885"/>
          </a:xfrm>
          <a:prstGeom prst="rect">
            <a:avLst/>
          </a:prstGeom>
        </p:spPr>
      </p:pic>
      <p:pic>
        <p:nvPicPr>
          <p:cNvPr id="16" name="Picture 15">
            <a:extLst>
              <a:ext uri="{FF2B5EF4-FFF2-40B4-BE49-F238E27FC236}">
                <a16:creationId xmlns:a16="http://schemas.microsoft.com/office/drawing/2014/main" id="{450D661E-D856-8E65-E7E3-3CB6DABB99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20" y="2245798"/>
            <a:ext cx="5960033" cy="3237872"/>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0C2DD247-B989-EFD3-5445-3415A85F90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895" y="2706940"/>
            <a:ext cx="5855881" cy="2731234"/>
          </a:xfrm>
          <a:prstGeom prst="rect">
            <a:avLst/>
          </a:prstGeom>
        </p:spPr>
      </p:pic>
    </p:spTree>
    <p:extLst>
      <p:ext uri="{BB962C8B-B14F-4D97-AF65-F5344CB8AC3E}">
        <p14:creationId xmlns:p14="http://schemas.microsoft.com/office/powerpoint/2010/main" val="275981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ppt_x"/>
                                          </p:val>
                                        </p:tav>
                                        <p:tav tm="100000">
                                          <p:val>
                                            <p:strVal val="#ppt_x"/>
                                          </p:val>
                                        </p:tav>
                                      </p:tavLst>
                                    </p:anim>
                                    <p:anim calcmode="lin" valueType="num">
                                      <p:cBhvr additive="base">
                                        <p:cTn id="6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273E710-E930-9C57-981B-B885A1E2C24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
            <a:ext cx="5314248" cy="6858001"/>
          </a:xfrm>
        </p:spPr>
      </p:pic>
      <p:pic>
        <p:nvPicPr>
          <p:cNvPr id="8" name="Content Placeholder 7">
            <a:extLst>
              <a:ext uri="{FF2B5EF4-FFF2-40B4-BE49-F238E27FC236}">
                <a16:creationId xmlns:a16="http://schemas.microsoft.com/office/drawing/2014/main" id="{05588F81-8C9C-74A2-C9F4-33BED588E7E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072" r="4193"/>
          <a:stretch/>
        </p:blipFill>
        <p:spPr>
          <a:xfrm>
            <a:off x="65622" y="2071686"/>
            <a:ext cx="5564984" cy="2257425"/>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16A47ABB-27BD-8D48-87B7-B96BC359A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39" y="1338114"/>
            <a:ext cx="5490466" cy="4600871"/>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5">
            <a:extLst>
              <a:ext uri="{FF2B5EF4-FFF2-40B4-BE49-F238E27FC236}">
                <a16:creationId xmlns:a16="http://schemas.microsoft.com/office/drawing/2014/main" id="{BBD5ABBF-93DF-7474-D89E-0A8124E75A10}"/>
              </a:ext>
            </a:extLst>
          </p:cNvPr>
          <p:cNvSpPr txBox="1">
            <a:spLocks/>
          </p:cNvSpPr>
          <p:nvPr/>
        </p:nvSpPr>
        <p:spPr>
          <a:xfrm>
            <a:off x="6130475" y="133939"/>
            <a:ext cx="5838825" cy="1586881"/>
          </a:xfrm>
          <a:prstGeom prst="rect">
            <a:avLst/>
          </a:prstGeom>
          <a:solidFill>
            <a:schemeClr val="accent4">
              <a:lumMod val="20000"/>
              <a:lumOff val="8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Do you like chocolate? </a:t>
            </a:r>
            <a:endParaRPr lang="hr-HR" sz="2400" b="1" dirty="0"/>
          </a:p>
          <a:p>
            <a:pPr marL="0" indent="0">
              <a:buFont typeface="Arial" panose="020B0604020202020204" pitchFamily="34" charset="0"/>
              <a:buNone/>
            </a:pPr>
            <a:r>
              <a:rPr lang="en-GB" sz="2400" b="1" dirty="0"/>
              <a:t>Is it healthy or not? Why?</a:t>
            </a:r>
          </a:p>
          <a:p>
            <a:pPr marL="0" indent="0">
              <a:buFont typeface="Arial" panose="020B0604020202020204" pitchFamily="34" charset="0"/>
              <a:buNone/>
            </a:pPr>
            <a:r>
              <a:rPr lang="en-GB" sz="2400" b="1" dirty="0"/>
              <a:t>Do you know anyone who doesn’t like chocolate?</a:t>
            </a:r>
          </a:p>
          <a:p>
            <a:pPr marL="0" indent="0">
              <a:buFont typeface="Arial" panose="020B0604020202020204" pitchFamily="34" charset="0"/>
              <a:buNone/>
            </a:pPr>
            <a:endParaRPr lang="en-GB" b="1" dirty="0"/>
          </a:p>
        </p:txBody>
      </p:sp>
      <p:pic>
        <p:nvPicPr>
          <p:cNvPr id="12" name="Content Placeholder 7">
            <a:extLst>
              <a:ext uri="{FF2B5EF4-FFF2-40B4-BE49-F238E27FC236}">
                <a16:creationId xmlns:a16="http://schemas.microsoft.com/office/drawing/2014/main" id="{011485B2-1FC7-535B-A86C-06B27299D067}"/>
              </a:ext>
            </a:extLst>
          </p:cNvPr>
          <p:cNvPicPr>
            <a:picLocks noChangeAspect="1"/>
          </p:cNvPicPr>
          <p:nvPr/>
        </p:nvPicPr>
        <p:blipFill rotWithShape="1">
          <a:blip r:embed="rId3">
            <a:extLst>
              <a:ext uri="{28A0092B-C50C-407E-A947-70E740481C1C}">
                <a14:useLocalDpi xmlns:a14="http://schemas.microsoft.com/office/drawing/2010/main" val="0"/>
              </a:ext>
            </a:extLst>
          </a:blip>
          <a:srcRect t="30072" r="4193"/>
          <a:stretch/>
        </p:blipFill>
        <p:spPr>
          <a:xfrm>
            <a:off x="65622" y="2071686"/>
            <a:ext cx="5564984" cy="2257425"/>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ontent Placeholder 5">
            <a:extLst>
              <a:ext uri="{FF2B5EF4-FFF2-40B4-BE49-F238E27FC236}">
                <a16:creationId xmlns:a16="http://schemas.microsoft.com/office/drawing/2014/main" id="{CAED655B-C93F-C72E-3900-7CBF5CA28CFF}"/>
              </a:ext>
            </a:extLst>
          </p:cNvPr>
          <p:cNvSpPr txBox="1">
            <a:spLocks/>
          </p:cNvSpPr>
          <p:nvPr/>
        </p:nvSpPr>
        <p:spPr>
          <a:xfrm>
            <a:off x="6121039" y="3246140"/>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400" b="1" dirty="0"/>
              <a:t>Check.</a:t>
            </a:r>
            <a:endParaRPr lang="en-GB" sz="2400" b="1" dirty="0">
              <a:solidFill>
                <a:schemeClr val="accent1"/>
              </a:solidFill>
            </a:endParaRPr>
          </a:p>
        </p:txBody>
      </p:sp>
      <p:sp>
        <p:nvSpPr>
          <p:cNvPr id="16" name="TextBox 15">
            <a:extLst>
              <a:ext uri="{FF2B5EF4-FFF2-40B4-BE49-F238E27FC236}">
                <a16:creationId xmlns:a16="http://schemas.microsoft.com/office/drawing/2014/main" id="{F582BB6A-E9CB-B2A2-5252-7AAB56386393}"/>
              </a:ext>
            </a:extLst>
          </p:cNvPr>
          <p:cNvSpPr txBox="1"/>
          <p:nvPr/>
        </p:nvSpPr>
        <p:spPr>
          <a:xfrm>
            <a:off x="394936" y="2904279"/>
            <a:ext cx="4524375" cy="369332"/>
          </a:xfrm>
          <a:prstGeom prst="rect">
            <a:avLst/>
          </a:prstGeom>
          <a:noFill/>
        </p:spPr>
        <p:txBody>
          <a:bodyPr wrap="square" rtlCol="0">
            <a:spAutoFit/>
          </a:bodyPr>
          <a:lstStyle/>
          <a:p>
            <a:r>
              <a:rPr lang="en-GB" b="1" dirty="0">
                <a:solidFill>
                  <a:srgbClr val="FF0000"/>
                </a:solidFill>
              </a:rPr>
              <a:t>Chocolate was brought in from Mexico.</a:t>
            </a:r>
          </a:p>
        </p:txBody>
      </p:sp>
      <p:sp>
        <p:nvSpPr>
          <p:cNvPr id="18" name="TextBox 17">
            <a:extLst>
              <a:ext uri="{FF2B5EF4-FFF2-40B4-BE49-F238E27FC236}">
                <a16:creationId xmlns:a16="http://schemas.microsoft.com/office/drawing/2014/main" id="{D86688FA-A555-94E7-68F1-06E4B5EF7E3D}"/>
              </a:ext>
            </a:extLst>
          </p:cNvPr>
          <p:cNvSpPr txBox="1"/>
          <p:nvPr/>
        </p:nvSpPr>
        <p:spPr>
          <a:xfrm>
            <a:off x="394936" y="3295829"/>
            <a:ext cx="4524375" cy="369332"/>
          </a:xfrm>
          <a:prstGeom prst="rect">
            <a:avLst/>
          </a:prstGeom>
          <a:noFill/>
        </p:spPr>
        <p:txBody>
          <a:bodyPr wrap="square" rtlCol="0">
            <a:spAutoFit/>
          </a:bodyPr>
          <a:lstStyle/>
          <a:p>
            <a:r>
              <a:rPr lang="en-GB" b="1" dirty="0">
                <a:solidFill>
                  <a:srgbClr val="FF0000"/>
                </a:solidFill>
              </a:rPr>
              <a:t>Cortes first brought chocolate to Europe.</a:t>
            </a:r>
          </a:p>
        </p:txBody>
      </p:sp>
      <p:sp>
        <p:nvSpPr>
          <p:cNvPr id="19" name="TextBox 18">
            <a:extLst>
              <a:ext uri="{FF2B5EF4-FFF2-40B4-BE49-F238E27FC236}">
                <a16:creationId xmlns:a16="http://schemas.microsoft.com/office/drawing/2014/main" id="{B4B17FB8-435A-207F-C5AF-07AB3DB99190}"/>
              </a:ext>
            </a:extLst>
          </p:cNvPr>
          <p:cNvSpPr txBox="1"/>
          <p:nvPr/>
        </p:nvSpPr>
        <p:spPr>
          <a:xfrm>
            <a:off x="394936" y="3638628"/>
            <a:ext cx="4524375" cy="369332"/>
          </a:xfrm>
          <a:prstGeom prst="rect">
            <a:avLst/>
          </a:prstGeom>
          <a:noFill/>
        </p:spPr>
        <p:txBody>
          <a:bodyPr wrap="square" rtlCol="0">
            <a:spAutoFit/>
          </a:bodyPr>
          <a:lstStyle/>
          <a:p>
            <a:r>
              <a:rPr lang="en-GB" b="1" dirty="0">
                <a:solidFill>
                  <a:srgbClr val="FF0000"/>
                </a:solidFill>
              </a:rPr>
              <a:t>In the 16th century.</a:t>
            </a:r>
          </a:p>
        </p:txBody>
      </p:sp>
      <p:sp>
        <p:nvSpPr>
          <p:cNvPr id="20" name="TextBox 19">
            <a:extLst>
              <a:ext uri="{FF2B5EF4-FFF2-40B4-BE49-F238E27FC236}">
                <a16:creationId xmlns:a16="http://schemas.microsoft.com/office/drawing/2014/main" id="{16256758-343E-3E5A-A0E6-F9CFD35EE8A8}"/>
              </a:ext>
            </a:extLst>
          </p:cNvPr>
          <p:cNvSpPr txBox="1"/>
          <p:nvPr/>
        </p:nvSpPr>
        <p:spPr>
          <a:xfrm>
            <a:off x="394935" y="3959779"/>
            <a:ext cx="4524375" cy="369332"/>
          </a:xfrm>
          <a:prstGeom prst="rect">
            <a:avLst/>
          </a:prstGeom>
          <a:noFill/>
        </p:spPr>
        <p:txBody>
          <a:bodyPr wrap="square" rtlCol="0">
            <a:spAutoFit/>
          </a:bodyPr>
          <a:lstStyle/>
          <a:p>
            <a:r>
              <a:rPr lang="en-GB" b="1" dirty="0">
                <a:solidFill>
                  <a:srgbClr val="FF0000"/>
                </a:solidFill>
              </a:rPr>
              <a:t>In the 19th century.</a:t>
            </a:r>
          </a:p>
        </p:txBody>
      </p:sp>
      <p:pic>
        <p:nvPicPr>
          <p:cNvPr id="22" name="Picture 21">
            <a:extLst>
              <a:ext uri="{FF2B5EF4-FFF2-40B4-BE49-F238E27FC236}">
                <a16:creationId xmlns:a16="http://schemas.microsoft.com/office/drawing/2014/main" id="{CDE2A184-0E2A-63EB-43E0-AB36D987F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8711"/>
            <a:ext cx="5663416" cy="6876711"/>
          </a:xfrm>
          <a:prstGeom prst="rect">
            <a:avLst/>
          </a:prstGeom>
        </p:spPr>
      </p:pic>
      <p:sp>
        <p:nvSpPr>
          <p:cNvPr id="23" name="Content Placeholder 5">
            <a:extLst>
              <a:ext uri="{FF2B5EF4-FFF2-40B4-BE49-F238E27FC236}">
                <a16:creationId xmlns:a16="http://schemas.microsoft.com/office/drawing/2014/main" id="{85621C97-2D8C-6D0C-733F-73107426677D}"/>
              </a:ext>
            </a:extLst>
          </p:cNvPr>
          <p:cNvSpPr txBox="1">
            <a:spLocks/>
          </p:cNvSpPr>
          <p:nvPr/>
        </p:nvSpPr>
        <p:spPr>
          <a:xfrm>
            <a:off x="6152117" y="3820598"/>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Read the text again and complete the sentences.</a:t>
            </a:r>
            <a:endParaRPr lang="en-GB" sz="2400" b="1" dirty="0">
              <a:solidFill>
                <a:schemeClr val="accent1"/>
              </a:solidFill>
            </a:endParaRPr>
          </a:p>
        </p:txBody>
      </p:sp>
      <p:pic>
        <p:nvPicPr>
          <p:cNvPr id="25" name="Picture 24">
            <a:extLst>
              <a:ext uri="{FF2B5EF4-FFF2-40B4-BE49-F238E27FC236}">
                <a16:creationId xmlns:a16="http://schemas.microsoft.com/office/drawing/2014/main" id="{022FCCA1-B32B-B295-C6E2-90F8F7BE7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085" y="1612723"/>
            <a:ext cx="5437128" cy="3366211"/>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Content Placeholder 5">
            <a:extLst>
              <a:ext uri="{FF2B5EF4-FFF2-40B4-BE49-F238E27FC236}">
                <a16:creationId xmlns:a16="http://schemas.microsoft.com/office/drawing/2014/main" id="{8B0A1267-E647-8F32-056D-7ABD34E9E7BD}"/>
              </a:ext>
            </a:extLst>
          </p:cNvPr>
          <p:cNvSpPr txBox="1">
            <a:spLocks/>
          </p:cNvSpPr>
          <p:nvPr/>
        </p:nvSpPr>
        <p:spPr>
          <a:xfrm>
            <a:off x="6169006" y="4586166"/>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Check.</a:t>
            </a:r>
            <a:endParaRPr lang="en-GB" sz="2400" b="1" dirty="0">
              <a:solidFill>
                <a:schemeClr val="accent1"/>
              </a:solidFill>
            </a:endParaRPr>
          </a:p>
        </p:txBody>
      </p:sp>
      <p:sp>
        <p:nvSpPr>
          <p:cNvPr id="29" name="TextBox 28">
            <a:extLst>
              <a:ext uri="{FF2B5EF4-FFF2-40B4-BE49-F238E27FC236}">
                <a16:creationId xmlns:a16="http://schemas.microsoft.com/office/drawing/2014/main" id="{F9543AF9-3EE9-4863-D9F5-80C86569E5B3}"/>
              </a:ext>
            </a:extLst>
          </p:cNvPr>
          <p:cNvSpPr txBox="1"/>
          <p:nvPr/>
        </p:nvSpPr>
        <p:spPr>
          <a:xfrm>
            <a:off x="2257425" y="2276674"/>
            <a:ext cx="1447800" cy="369332"/>
          </a:xfrm>
          <a:prstGeom prst="rect">
            <a:avLst/>
          </a:prstGeom>
          <a:noFill/>
        </p:spPr>
        <p:txBody>
          <a:bodyPr wrap="square" rtlCol="0">
            <a:spAutoFit/>
          </a:bodyPr>
          <a:lstStyle/>
          <a:p>
            <a:r>
              <a:rPr lang="en-GB" b="1" dirty="0">
                <a:solidFill>
                  <a:srgbClr val="FF0000"/>
                </a:solidFill>
              </a:rPr>
              <a:t>Mexico.</a:t>
            </a:r>
          </a:p>
        </p:txBody>
      </p:sp>
      <p:sp>
        <p:nvSpPr>
          <p:cNvPr id="30" name="TextBox 29">
            <a:extLst>
              <a:ext uri="{FF2B5EF4-FFF2-40B4-BE49-F238E27FC236}">
                <a16:creationId xmlns:a16="http://schemas.microsoft.com/office/drawing/2014/main" id="{4998C227-D4C0-F2D5-759F-CE0AECE6EB8E}"/>
              </a:ext>
            </a:extLst>
          </p:cNvPr>
          <p:cNvSpPr txBox="1"/>
          <p:nvPr/>
        </p:nvSpPr>
        <p:spPr>
          <a:xfrm>
            <a:off x="2490276" y="2581256"/>
            <a:ext cx="2661886" cy="369332"/>
          </a:xfrm>
          <a:prstGeom prst="rect">
            <a:avLst/>
          </a:prstGeom>
          <a:noFill/>
        </p:spPr>
        <p:txBody>
          <a:bodyPr wrap="square" rtlCol="0">
            <a:spAutoFit/>
          </a:bodyPr>
          <a:lstStyle/>
          <a:p>
            <a:r>
              <a:rPr lang="en-GB" b="1" dirty="0">
                <a:solidFill>
                  <a:srgbClr val="FF0000"/>
                </a:solidFill>
              </a:rPr>
              <a:t>Cocoa beans to Europe.</a:t>
            </a:r>
          </a:p>
        </p:txBody>
      </p:sp>
      <p:sp>
        <p:nvSpPr>
          <p:cNvPr id="31" name="TextBox 30">
            <a:extLst>
              <a:ext uri="{FF2B5EF4-FFF2-40B4-BE49-F238E27FC236}">
                <a16:creationId xmlns:a16="http://schemas.microsoft.com/office/drawing/2014/main" id="{53D8A267-2659-DD58-9B2D-0F5C788997ED}"/>
              </a:ext>
            </a:extLst>
          </p:cNvPr>
          <p:cNvSpPr txBox="1"/>
          <p:nvPr/>
        </p:nvSpPr>
        <p:spPr>
          <a:xfrm>
            <a:off x="1821117" y="2906817"/>
            <a:ext cx="2853249" cy="369332"/>
          </a:xfrm>
          <a:prstGeom prst="rect">
            <a:avLst/>
          </a:prstGeom>
          <a:noFill/>
        </p:spPr>
        <p:txBody>
          <a:bodyPr wrap="square" rtlCol="0">
            <a:spAutoFit/>
          </a:bodyPr>
          <a:lstStyle/>
          <a:p>
            <a:r>
              <a:rPr lang="en-GB" b="1" dirty="0">
                <a:solidFill>
                  <a:srgbClr val="FF0000"/>
                </a:solidFill>
              </a:rPr>
              <a:t>chocolate to Europe.</a:t>
            </a:r>
          </a:p>
        </p:txBody>
      </p:sp>
      <p:sp>
        <p:nvSpPr>
          <p:cNvPr id="32" name="TextBox 31">
            <a:extLst>
              <a:ext uri="{FF2B5EF4-FFF2-40B4-BE49-F238E27FC236}">
                <a16:creationId xmlns:a16="http://schemas.microsoft.com/office/drawing/2014/main" id="{6EDEF3F1-885D-3974-F4B8-23A21D409295}"/>
              </a:ext>
            </a:extLst>
          </p:cNvPr>
          <p:cNvSpPr txBox="1"/>
          <p:nvPr/>
        </p:nvSpPr>
        <p:spPr>
          <a:xfrm>
            <a:off x="1924326" y="3208783"/>
            <a:ext cx="3455543" cy="369332"/>
          </a:xfrm>
          <a:prstGeom prst="rect">
            <a:avLst/>
          </a:prstGeom>
          <a:noFill/>
        </p:spPr>
        <p:txBody>
          <a:bodyPr wrap="square" rtlCol="0">
            <a:spAutoFit/>
          </a:bodyPr>
          <a:lstStyle/>
          <a:p>
            <a:r>
              <a:rPr lang="en-GB" b="1" dirty="0">
                <a:solidFill>
                  <a:srgbClr val="FF0000"/>
                </a:solidFill>
              </a:rPr>
              <a:t>at the court of the Aztec emperor.</a:t>
            </a:r>
          </a:p>
        </p:txBody>
      </p:sp>
      <p:sp>
        <p:nvSpPr>
          <p:cNvPr id="33" name="TextBox 32">
            <a:extLst>
              <a:ext uri="{FF2B5EF4-FFF2-40B4-BE49-F238E27FC236}">
                <a16:creationId xmlns:a16="http://schemas.microsoft.com/office/drawing/2014/main" id="{57710848-AF5D-7B6F-5D67-0D4ED270D433}"/>
              </a:ext>
            </a:extLst>
          </p:cNvPr>
          <p:cNvSpPr txBox="1"/>
          <p:nvPr/>
        </p:nvSpPr>
        <p:spPr>
          <a:xfrm>
            <a:off x="2831708" y="3514488"/>
            <a:ext cx="2227739" cy="369332"/>
          </a:xfrm>
          <a:prstGeom prst="rect">
            <a:avLst/>
          </a:prstGeom>
          <a:noFill/>
        </p:spPr>
        <p:txBody>
          <a:bodyPr wrap="square" rtlCol="0">
            <a:spAutoFit/>
          </a:bodyPr>
          <a:lstStyle/>
          <a:p>
            <a:r>
              <a:rPr lang="en-GB" b="1" dirty="0">
                <a:solidFill>
                  <a:srgbClr val="FF0000"/>
                </a:solidFill>
              </a:rPr>
              <a:t>as a form of money.</a:t>
            </a:r>
          </a:p>
        </p:txBody>
      </p:sp>
      <p:sp>
        <p:nvSpPr>
          <p:cNvPr id="34" name="TextBox 33">
            <a:extLst>
              <a:ext uri="{FF2B5EF4-FFF2-40B4-BE49-F238E27FC236}">
                <a16:creationId xmlns:a16="http://schemas.microsoft.com/office/drawing/2014/main" id="{CF6693CA-F6D5-F9EB-31A5-7E907269A3E9}"/>
              </a:ext>
            </a:extLst>
          </p:cNvPr>
          <p:cNvSpPr txBox="1"/>
          <p:nvPr/>
        </p:nvSpPr>
        <p:spPr>
          <a:xfrm>
            <a:off x="2226885" y="3809106"/>
            <a:ext cx="1936295" cy="369332"/>
          </a:xfrm>
          <a:prstGeom prst="rect">
            <a:avLst/>
          </a:prstGeom>
          <a:noFill/>
        </p:spPr>
        <p:txBody>
          <a:bodyPr wrap="square" rtlCol="0">
            <a:spAutoFit/>
          </a:bodyPr>
          <a:lstStyle/>
          <a:p>
            <a:r>
              <a:rPr lang="en-GB" b="1" dirty="0">
                <a:solidFill>
                  <a:srgbClr val="FF0000"/>
                </a:solidFill>
              </a:rPr>
              <a:t>with pepper.</a:t>
            </a:r>
          </a:p>
        </p:txBody>
      </p:sp>
      <p:sp>
        <p:nvSpPr>
          <p:cNvPr id="35" name="TextBox 34">
            <a:extLst>
              <a:ext uri="{FF2B5EF4-FFF2-40B4-BE49-F238E27FC236}">
                <a16:creationId xmlns:a16="http://schemas.microsoft.com/office/drawing/2014/main" id="{B1949712-6569-C32E-7DC1-7F5CC310A01D}"/>
              </a:ext>
            </a:extLst>
          </p:cNvPr>
          <p:cNvSpPr txBox="1"/>
          <p:nvPr/>
        </p:nvSpPr>
        <p:spPr>
          <a:xfrm>
            <a:off x="2827457" y="4150611"/>
            <a:ext cx="2803147" cy="369332"/>
          </a:xfrm>
          <a:prstGeom prst="rect">
            <a:avLst/>
          </a:prstGeom>
          <a:noFill/>
        </p:spPr>
        <p:txBody>
          <a:bodyPr wrap="square" rtlCol="0">
            <a:spAutoFit/>
          </a:bodyPr>
          <a:lstStyle/>
          <a:p>
            <a:r>
              <a:rPr lang="en-GB" b="1" dirty="0">
                <a:solidFill>
                  <a:srgbClr val="FF0000"/>
                </a:solidFill>
              </a:rPr>
              <a:t>a cocoa tree from paradise.</a:t>
            </a:r>
          </a:p>
        </p:txBody>
      </p:sp>
      <p:sp>
        <p:nvSpPr>
          <p:cNvPr id="36" name="TextBox 35">
            <a:extLst>
              <a:ext uri="{FF2B5EF4-FFF2-40B4-BE49-F238E27FC236}">
                <a16:creationId xmlns:a16="http://schemas.microsoft.com/office/drawing/2014/main" id="{1CA42164-7296-4891-B75B-14A706AFD844}"/>
              </a:ext>
            </a:extLst>
          </p:cNvPr>
          <p:cNvSpPr txBox="1"/>
          <p:nvPr/>
        </p:nvSpPr>
        <p:spPr>
          <a:xfrm>
            <a:off x="2257424" y="4484016"/>
            <a:ext cx="3196961" cy="369332"/>
          </a:xfrm>
          <a:prstGeom prst="rect">
            <a:avLst/>
          </a:prstGeom>
          <a:noFill/>
        </p:spPr>
        <p:txBody>
          <a:bodyPr wrap="square" rtlCol="0">
            <a:spAutoFit/>
          </a:bodyPr>
          <a:lstStyle/>
          <a:p>
            <a:r>
              <a:rPr lang="en-GB" b="1" dirty="0">
                <a:solidFill>
                  <a:srgbClr val="FF0000"/>
                </a:solidFill>
              </a:rPr>
              <a:t>sugar and milk to chocolate.</a:t>
            </a:r>
          </a:p>
        </p:txBody>
      </p:sp>
      <p:pic>
        <p:nvPicPr>
          <p:cNvPr id="38" name="Picture 37">
            <a:extLst>
              <a:ext uri="{FF2B5EF4-FFF2-40B4-BE49-F238E27FC236}">
                <a16:creationId xmlns:a16="http://schemas.microsoft.com/office/drawing/2014/main" id="{FA597C95-40BB-D952-CB39-62484D2A33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22" y="1673515"/>
            <a:ext cx="5792936" cy="3244626"/>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Content Placeholder 5">
            <a:extLst>
              <a:ext uri="{FF2B5EF4-FFF2-40B4-BE49-F238E27FC236}">
                <a16:creationId xmlns:a16="http://schemas.microsoft.com/office/drawing/2014/main" id="{6866EB4B-9109-D41F-83C6-9DD8E4950617}"/>
              </a:ext>
            </a:extLst>
          </p:cNvPr>
          <p:cNvSpPr txBox="1">
            <a:spLocks/>
          </p:cNvSpPr>
          <p:nvPr/>
        </p:nvSpPr>
        <p:spPr>
          <a:xfrm>
            <a:off x="6169006" y="5042155"/>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Match the left and the right column to get word partnership.</a:t>
            </a:r>
            <a:endParaRPr lang="en-GB" sz="2400" b="1" dirty="0">
              <a:solidFill>
                <a:schemeClr val="accent1"/>
              </a:solidFill>
            </a:endParaRPr>
          </a:p>
        </p:txBody>
      </p:sp>
      <p:sp>
        <p:nvSpPr>
          <p:cNvPr id="42" name="Content Placeholder 5">
            <a:extLst>
              <a:ext uri="{FF2B5EF4-FFF2-40B4-BE49-F238E27FC236}">
                <a16:creationId xmlns:a16="http://schemas.microsoft.com/office/drawing/2014/main" id="{29D2F92B-1660-9A67-1FBE-B1B4A0E340C0}"/>
              </a:ext>
            </a:extLst>
          </p:cNvPr>
          <p:cNvSpPr txBox="1">
            <a:spLocks/>
          </p:cNvSpPr>
          <p:nvPr/>
        </p:nvSpPr>
        <p:spPr>
          <a:xfrm>
            <a:off x="6152117" y="5755577"/>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400" b="1" dirty="0"/>
              <a:t>Check.</a:t>
            </a:r>
            <a:endParaRPr lang="en-GB" sz="2400" b="1" dirty="0">
              <a:solidFill>
                <a:schemeClr val="accent1"/>
              </a:solidFill>
            </a:endParaRPr>
          </a:p>
        </p:txBody>
      </p:sp>
      <p:sp>
        <p:nvSpPr>
          <p:cNvPr id="43" name="TextBox 42">
            <a:extLst>
              <a:ext uri="{FF2B5EF4-FFF2-40B4-BE49-F238E27FC236}">
                <a16:creationId xmlns:a16="http://schemas.microsoft.com/office/drawing/2014/main" id="{AD556253-AA8C-111A-8046-CE91B43381FA}"/>
              </a:ext>
            </a:extLst>
          </p:cNvPr>
          <p:cNvSpPr txBox="1"/>
          <p:nvPr/>
        </p:nvSpPr>
        <p:spPr>
          <a:xfrm>
            <a:off x="1225633" y="2592006"/>
            <a:ext cx="509986" cy="400110"/>
          </a:xfrm>
          <a:prstGeom prst="rect">
            <a:avLst/>
          </a:prstGeom>
          <a:noFill/>
        </p:spPr>
        <p:txBody>
          <a:bodyPr wrap="square" rtlCol="0">
            <a:spAutoFit/>
          </a:bodyPr>
          <a:lstStyle/>
          <a:p>
            <a:r>
              <a:rPr lang="en-GB" sz="2000" b="1" dirty="0">
                <a:solidFill>
                  <a:srgbClr val="FF0000"/>
                </a:solidFill>
              </a:rPr>
              <a:t>c)</a:t>
            </a:r>
          </a:p>
        </p:txBody>
      </p:sp>
      <p:sp>
        <p:nvSpPr>
          <p:cNvPr id="44" name="TextBox 43">
            <a:extLst>
              <a:ext uri="{FF2B5EF4-FFF2-40B4-BE49-F238E27FC236}">
                <a16:creationId xmlns:a16="http://schemas.microsoft.com/office/drawing/2014/main" id="{3F5EC343-FE0C-DD33-AEBC-6BF905CD747D}"/>
              </a:ext>
            </a:extLst>
          </p:cNvPr>
          <p:cNvSpPr txBox="1"/>
          <p:nvPr/>
        </p:nvSpPr>
        <p:spPr>
          <a:xfrm>
            <a:off x="988887" y="3030348"/>
            <a:ext cx="509986" cy="400110"/>
          </a:xfrm>
          <a:prstGeom prst="rect">
            <a:avLst/>
          </a:prstGeom>
          <a:noFill/>
        </p:spPr>
        <p:txBody>
          <a:bodyPr wrap="square" rtlCol="0">
            <a:spAutoFit/>
          </a:bodyPr>
          <a:lstStyle/>
          <a:p>
            <a:r>
              <a:rPr lang="en-GB" sz="2000" b="1" dirty="0">
                <a:solidFill>
                  <a:srgbClr val="FF0000"/>
                </a:solidFill>
              </a:rPr>
              <a:t>e)</a:t>
            </a:r>
          </a:p>
        </p:txBody>
      </p:sp>
      <p:sp>
        <p:nvSpPr>
          <p:cNvPr id="45" name="TextBox 44">
            <a:extLst>
              <a:ext uri="{FF2B5EF4-FFF2-40B4-BE49-F238E27FC236}">
                <a16:creationId xmlns:a16="http://schemas.microsoft.com/office/drawing/2014/main" id="{5D89A749-5844-ED5B-6378-7301C0D46E0A}"/>
              </a:ext>
            </a:extLst>
          </p:cNvPr>
          <p:cNvSpPr txBox="1"/>
          <p:nvPr/>
        </p:nvSpPr>
        <p:spPr>
          <a:xfrm>
            <a:off x="1006884" y="3412373"/>
            <a:ext cx="509986" cy="400110"/>
          </a:xfrm>
          <a:prstGeom prst="rect">
            <a:avLst/>
          </a:prstGeom>
          <a:noFill/>
        </p:spPr>
        <p:txBody>
          <a:bodyPr wrap="square" rtlCol="0">
            <a:spAutoFit/>
          </a:bodyPr>
          <a:lstStyle/>
          <a:p>
            <a:r>
              <a:rPr lang="en-GB" sz="2000" b="1" dirty="0">
                <a:solidFill>
                  <a:srgbClr val="FF0000"/>
                </a:solidFill>
              </a:rPr>
              <a:t>b)</a:t>
            </a:r>
          </a:p>
        </p:txBody>
      </p:sp>
      <p:sp>
        <p:nvSpPr>
          <p:cNvPr id="46" name="TextBox 45">
            <a:extLst>
              <a:ext uri="{FF2B5EF4-FFF2-40B4-BE49-F238E27FC236}">
                <a16:creationId xmlns:a16="http://schemas.microsoft.com/office/drawing/2014/main" id="{37BE832A-7531-42ED-BDBA-4167D2876B0C}"/>
              </a:ext>
            </a:extLst>
          </p:cNvPr>
          <p:cNvSpPr txBox="1"/>
          <p:nvPr/>
        </p:nvSpPr>
        <p:spPr>
          <a:xfrm>
            <a:off x="1282770" y="3820598"/>
            <a:ext cx="509986" cy="400110"/>
          </a:xfrm>
          <a:prstGeom prst="rect">
            <a:avLst/>
          </a:prstGeom>
          <a:noFill/>
        </p:spPr>
        <p:txBody>
          <a:bodyPr wrap="square" rtlCol="0">
            <a:spAutoFit/>
          </a:bodyPr>
          <a:lstStyle/>
          <a:p>
            <a:r>
              <a:rPr lang="en-GB" sz="2000" b="1" dirty="0">
                <a:solidFill>
                  <a:srgbClr val="FF0000"/>
                </a:solidFill>
              </a:rPr>
              <a:t>a)</a:t>
            </a:r>
          </a:p>
        </p:txBody>
      </p:sp>
      <p:sp>
        <p:nvSpPr>
          <p:cNvPr id="47" name="TextBox 46">
            <a:extLst>
              <a:ext uri="{FF2B5EF4-FFF2-40B4-BE49-F238E27FC236}">
                <a16:creationId xmlns:a16="http://schemas.microsoft.com/office/drawing/2014/main" id="{004D9964-A5E4-045B-E0C9-EE0C92C39633}"/>
              </a:ext>
            </a:extLst>
          </p:cNvPr>
          <p:cNvSpPr txBox="1"/>
          <p:nvPr/>
        </p:nvSpPr>
        <p:spPr>
          <a:xfrm>
            <a:off x="1462473" y="4250152"/>
            <a:ext cx="509986" cy="400110"/>
          </a:xfrm>
          <a:prstGeom prst="rect">
            <a:avLst/>
          </a:prstGeom>
          <a:noFill/>
        </p:spPr>
        <p:txBody>
          <a:bodyPr wrap="square" rtlCol="0">
            <a:spAutoFit/>
          </a:bodyPr>
          <a:lstStyle/>
          <a:p>
            <a:r>
              <a:rPr lang="en-GB" sz="2000" b="1" dirty="0">
                <a:solidFill>
                  <a:srgbClr val="FF0000"/>
                </a:solidFill>
              </a:rPr>
              <a:t>d)</a:t>
            </a:r>
          </a:p>
        </p:txBody>
      </p:sp>
      <p:pic>
        <p:nvPicPr>
          <p:cNvPr id="49" name="Picture 48">
            <a:extLst>
              <a:ext uri="{FF2B5EF4-FFF2-40B4-BE49-F238E27FC236}">
                <a16:creationId xmlns:a16="http://schemas.microsoft.com/office/drawing/2014/main" id="{857F716B-4D74-52C6-F555-AAB56C514B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897" y="962055"/>
            <a:ext cx="4077053" cy="4762913"/>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 name="Content Placeholder 5">
            <a:extLst>
              <a:ext uri="{FF2B5EF4-FFF2-40B4-BE49-F238E27FC236}">
                <a16:creationId xmlns:a16="http://schemas.microsoft.com/office/drawing/2014/main" id="{6BCE4B60-573C-CA7B-46D9-2CE1D34F9C97}"/>
              </a:ext>
            </a:extLst>
          </p:cNvPr>
          <p:cNvSpPr txBox="1">
            <a:spLocks/>
          </p:cNvSpPr>
          <p:nvPr/>
        </p:nvSpPr>
        <p:spPr>
          <a:xfrm>
            <a:off x="6169006" y="6181735"/>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t>Write the opposite words. The words below will help you.</a:t>
            </a:r>
            <a:endParaRPr lang="en-GB" sz="2400" b="1" dirty="0">
              <a:solidFill>
                <a:schemeClr val="accent1"/>
              </a:solidFill>
            </a:endParaRPr>
          </a:p>
        </p:txBody>
      </p:sp>
      <p:sp>
        <p:nvSpPr>
          <p:cNvPr id="53" name="Content Placeholder 5">
            <a:extLst>
              <a:ext uri="{FF2B5EF4-FFF2-40B4-BE49-F238E27FC236}">
                <a16:creationId xmlns:a16="http://schemas.microsoft.com/office/drawing/2014/main" id="{06548C85-FC8C-1EBE-E4CC-B9F51F8B5C35}"/>
              </a:ext>
            </a:extLst>
          </p:cNvPr>
          <p:cNvSpPr txBox="1">
            <a:spLocks/>
          </p:cNvSpPr>
          <p:nvPr/>
        </p:nvSpPr>
        <p:spPr>
          <a:xfrm>
            <a:off x="9048999" y="6513709"/>
            <a:ext cx="131049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400" b="1" dirty="0"/>
              <a:t>Check.</a:t>
            </a:r>
            <a:endParaRPr lang="en-GB" sz="2400" b="1" dirty="0">
              <a:solidFill>
                <a:schemeClr val="accent1"/>
              </a:solidFill>
            </a:endParaRPr>
          </a:p>
        </p:txBody>
      </p:sp>
      <p:sp>
        <p:nvSpPr>
          <p:cNvPr id="54" name="TextBox 53">
            <a:extLst>
              <a:ext uri="{FF2B5EF4-FFF2-40B4-BE49-F238E27FC236}">
                <a16:creationId xmlns:a16="http://schemas.microsoft.com/office/drawing/2014/main" id="{6824042A-F109-68CD-99DF-C0C9FF9BC252}"/>
              </a:ext>
            </a:extLst>
          </p:cNvPr>
          <p:cNvSpPr txBox="1"/>
          <p:nvPr/>
        </p:nvSpPr>
        <p:spPr>
          <a:xfrm>
            <a:off x="2320988" y="1528547"/>
            <a:ext cx="926753" cy="400110"/>
          </a:xfrm>
          <a:prstGeom prst="rect">
            <a:avLst/>
          </a:prstGeom>
          <a:noFill/>
        </p:spPr>
        <p:txBody>
          <a:bodyPr wrap="square" rtlCol="0">
            <a:spAutoFit/>
          </a:bodyPr>
          <a:lstStyle/>
          <a:p>
            <a:r>
              <a:rPr lang="en-GB" sz="2000" b="1" dirty="0">
                <a:solidFill>
                  <a:srgbClr val="FF0000"/>
                </a:solidFill>
              </a:rPr>
              <a:t>sweet</a:t>
            </a:r>
          </a:p>
        </p:txBody>
      </p:sp>
      <p:sp>
        <p:nvSpPr>
          <p:cNvPr id="55" name="TextBox 54">
            <a:extLst>
              <a:ext uri="{FF2B5EF4-FFF2-40B4-BE49-F238E27FC236}">
                <a16:creationId xmlns:a16="http://schemas.microsoft.com/office/drawing/2014/main" id="{198CFC29-D027-CF5D-C9DA-600B16AE8030}"/>
              </a:ext>
            </a:extLst>
          </p:cNvPr>
          <p:cNvSpPr txBox="1"/>
          <p:nvPr/>
        </p:nvSpPr>
        <p:spPr>
          <a:xfrm>
            <a:off x="2320988" y="1852578"/>
            <a:ext cx="926753" cy="400110"/>
          </a:xfrm>
          <a:prstGeom prst="rect">
            <a:avLst/>
          </a:prstGeom>
          <a:noFill/>
        </p:spPr>
        <p:txBody>
          <a:bodyPr wrap="square" rtlCol="0">
            <a:spAutoFit/>
          </a:bodyPr>
          <a:lstStyle/>
          <a:p>
            <a:r>
              <a:rPr lang="en-GB" sz="2000" b="1" dirty="0">
                <a:solidFill>
                  <a:srgbClr val="FF0000"/>
                </a:solidFill>
              </a:rPr>
              <a:t>light </a:t>
            </a:r>
          </a:p>
        </p:txBody>
      </p:sp>
      <p:sp>
        <p:nvSpPr>
          <p:cNvPr id="56" name="TextBox 55">
            <a:extLst>
              <a:ext uri="{FF2B5EF4-FFF2-40B4-BE49-F238E27FC236}">
                <a16:creationId xmlns:a16="http://schemas.microsoft.com/office/drawing/2014/main" id="{61A40D94-1ADC-DA2A-48BC-8ADD33251589}"/>
              </a:ext>
            </a:extLst>
          </p:cNvPr>
          <p:cNvSpPr txBox="1"/>
          <p:nvPr/>
        </p:nvSpPr>
        <p:spPr>
          <a:xfrm>
            <a:off x="2336683" y="2138740"/>
            <a:ext cx="926753" cy="400110"/>
          </a:xfrm>
          <a:prstGeom prst="rect">
            <a:avLst/>
          </a:prstGeom>
          <a:noFill/>
        </p:spPr>
        <p:txBody>
          <a:bodyPr wrap="square" rtlCol="0">
            <a:spAutoFit/>
          </a:bodyPr>
          <a:lstStyle/>
          <a:p>
            <a:r>
              <a:rPr lang="en-GB" sz="2000" b="1" dirty="0">
                <a:solidFill>
                  <a:srgbClr val="FF0000"/>
                </a:solidFill>
              </a:rPr>
              <a:t>poor</a:t>
            </a:r>
          </a:p>
        </p:txBody>
      </p:sp>
      <p:sp>
        <p:nvSpPr>
          <p:cNvPr id="57" name="TextBox 56">
            <a:extLst>
              <a:ext uri="{FF2B5EF4-FFF2-40B4-BE49-F238E27FC236}">
                <a16:creationId xmlns:a16="http://schemas.microsoft.com/office/drawing/2014/main" id="{5C346003-8EBA-3D81-4022-39E9CE6E6010}"/>
              </a:ext>
            </a:extLst>
          </p:cNvPr>
          <p:cNvSpPr txBox="1"/>
          <p:nvPr/>
        </p:nvSpPr>
        <p:spPr>
          <a:xfrm>
            <a:off x="2191805" y="2440967"/>
            <a:ext cx="1065740" cy="400110"/>
          </a:xfrm>
          <a:prstGeom prst="rect">
            <a:avLst/>
          </a:prstGeom>
          <a:noFill/>
        </p:spPr>
        <p:txBody>
          <a:bodyPr wrap="square" rtlCol="0">
            <a:spAutoFit/>
          </a:bodyPr>
          <a:lstStyle/>
          <a:p>
            <a:r>
              <a:rPr lang="en-GB" sz="2000" b="1" dirty="0">
                <a:solidFill>
                  <a:srgbClr val="FF0000"/>
                </a:solidFill>
              </a:rPr>
              <a:t>present</a:t>
            </a:r>
          </a:p>
        </p:txBody>
      </p:sp>
      <p:sp>
        <p:nvSpPr>
          <p:cNvPr id="58" name="TextBox 57">
            <a:extLst>
              <a:ext uri="{FF2B5EF4-FFF2-40B4-BE49-F238E27FC236}">
                <a16:creationId xmlns:a16="http://schemas.microsoft.com/office/drawing/2014/main" id="{3324FC27-8BA1-E3CE-2F4D-87F7EC6E69CD}"/>
              </a:ext>
            </a:extLst>
          </p:cNvPr>
          <p:cNvSpPr txBox="1"/>
          <p:nvPr/>
        </p:nvSpPr>
        <p:spPr>
          <a:xfrm>
            <a:off x="2320987" y="2785882"/>
            <a:ext cx="926753" cy="400110"/>
          </a:xfrm>
          <a:prstGeom prst="rect">
            <a:avLst/>
          </a:prstGeom>
          <a:noFill/>
        </p:spPr>
        <p:txBody>
          <a:bodyPr wrap="square" rtlCol="0">
            <a:spAutoFit/>
          </a:bodyPr>
          <a:lstStyle/>
          <a:p>
            <a:r>
              <a:rPr lang="en-GB" sz="2000" b="1" dirty="0">
                <a:solidFill>
                  <a:srgbClr val="FF0000"/>
                </a:solidFill>
              </a:rPr>
              <a:t>liquid</a:t>
            </a:r>
          </a:p>
        </p:txBody>
      </p:sp>
      <p:sp>
        <p:nvSpPr>
          <p:cNvPr id="59" name="TextBox 58">
            <a:extLst>
              <a:ext uri="{FF2B5EF4-FFF2-40B4-BE49-F238E27FC236}">
                <a16:creationId xmlns:a16="http://schemas.microsoft.com/office/drawing/2014/main" id="{D50E89E9-C6E5-47C9-34AD-7C46FC6B2ABB}"/>
              </a:ext>
            </a:extLst>
          </p:cNvPr>
          <p:cNvSpPr txBox="1"/>
          <p:nvPr/>
        </p:nvSpPr>
        <p:spPr>
          <a:xfrm>
            <a:off x="2417272" y="3111346"/>
            <a:ext cx="926753" cy="400110"/>
          </a:xfrm>
          <a:prstGeom prst="rect">
            <a:avLst/>
          </a:prstGeom>
          <a:noFill/>
        </p:spPr>
        <p:txBody>
          <a:bodyPr wrap="square" rtlCol="0">
            <a:spAutoFit/>
          </a:bodyPr>
          <a:lstStyle/>
          <a:p>
            <a:r>
              <a:rPr lang="en-GB" sz="2000" b="1" dirty="0">
                <a:solidFill>
                  <a:srgbClr val="FF0000"/>
                </a:solidFill>
              </a:rPr>
              <a:t>thin</a:t>
            </a:r>
          </a:p>
        </p:txBody>
      </p:sp>
      <p:sp>
        <p:nvSpPr>
          <p:cNvPr id="60" name="TextBox 59">
            <a:extLst>
              <a:ext uri="{FF2B5EF4-FFF2-40B4-BE49-F238E27FC236}">
                <a16:creationId xmlns:a16="http://schemas.microsoft.com/office/drawing/2014/main" id="{38269873-6C4B-4A7E-26CA-71530C8AD104}"/>
              </a:ext>
            </a:extLst>
          </p:cNvPr>
          <p:cNvSpPr txBox="1"/>
          <p:nvPr/>
        </p:nvSpPr>
        <p:spPr>
          <a:xfrm>
            <a:off x="2330792" y="3385955"/>
            <a:ext cx="926753" cy="400110"/>
          </a:xfrm>
          <a:prstGeom prst="rect">
            <a:avLst/>
          </a:prstGeom>
          <a:noFill/>
        </p:spPr>
        <p:txBody>
          <a:bodyPr wrap="square" rtlCol="0">
            <a:spAutoFit/>
          </a:bodyPr>
          <a:lstStyle/>
          <a:p>
            <a:r>
              <a:rPr lang="en-GB" sz="2000" b="1" dirty="0">
                <a:solidFill>
                  <a:srgbClr val="FF0000"/>
                </a:solidFill>
              </a:rPr>
              <a:t>small</a:t>
            </a:r>
          </a:p>
        </p:txBody>
      </p:sp>
      <p:sp>
        <p:nvSpPr>
          <p:cNvPr id="61" name="TextBox 60">
            <a:extLst>
              <a:ext uri="{FF2B5EF4-FFF2-40B4-BE49-F238E27FC236}">
                <a16:creationId xmlns:a16="http://schemas.microsoft.com/office/drawing/2014/main" id="{CE6C5361-26D5-F25F-0DB0-D70528DC1B21}"/>
              </a:ext>
            </a:extLst>
          </p:cNvPr>
          <p:cNvSpPr txBox="1"/>
          <p:nvPr/>
        </p:nvSpPr>
        <p:spPr>
          <a:xfrm>
            <a:off x="2447217" y="3720105"/>
            <a:ext cx="926753" cy="400110"/>
          </a:xfrm>
          <a:prstGeom prst="rect">
            <a:avLst/>
          </a:prstGeom>
          <a:noFill/>
        </p:spPr>
        <p:txBody>
          <a:bodyPr wrap="square" rtlCol="0">
            <a:spAutoFit/>
          </a:bodyPr>
          <a:lstStyle/>
          <a:p>
            <a:r>
              <a:rPr lang="en-GB" sz="2000" b="1" dirty="0">
                <a:solidFill>
                  <a:srgbClr val="FF0000"/>
                </a:solidFill>
              </a:rPr>
              <a:t>full</a:t>
            </a:r>
          </a:p>
        </p:txBody>
      </p:sp>
      <p:sp>
        <p:nvSpPr>
          <p:cNvPr id="62" name="TextBox 61">
            <a:extLst>
              <a:ext uri="{FF2B5EF4-FFF2-40B4-BE49-F238E27FC236}">
                <a16:creationId xmlns:a16="http://schemas.microsoft.com/office/drawing/2014/main" id="{7E571652-67A8-6FBF-E6FD-4CF7DC9AF2A0}"/>
              </a:ext>
            </a:extLst>
          </p:cNvPr>
          <p:cNvSpPr txBox="1"/>
          <p:nvPr/>
        </p:nvSpPr>
        <p:spPr>
          <a:xfrm>
            <a:off x="2320987" y="4004960"/>
            <a:ext cx="926753" cy="400110"/>
          </a:xfrm>
          <a:prstGeom prst="rect">
            <a:avLst/>
          </a:prstGeom>
          <a:noFill/>
        </p:spPr>
        <p:txBody>
          <a:bodyPr wrap="square" rtlCol="0">
            <a:spAutoFit/>
          </a:bodyPr>
          <a:lstStyle/>
          <a:p>
            <a:r>
              <a:rPr lang="en-GB" sz="2000" b="1" dirty="0">
                <a:solidFill>
                  <a:srgbClr val="FF0000"/>
                </a:solidFill>
              </a:rPr>
              <a:t>frozen</a:t>
            </a:r>
          </a:p>
        </p:txBody>
      </p:sp>
      <p:sp>
        <p:nvSpPr>
          <p:cNvPr id="63" name="TextBox 62">
            <a:extLst>
              <a:ext uri="{FF2B5EF4-FFF2-40B4-BE49-F238E27FC236}">
                <a16:creationId xmlns:a16="http://schemas.microsoft.com/office/drawing/2014/main" id="{97746649-C367-17F6-EFA6-47C9E2EDA250}"/>
              </a:ext>
            </a:extLst>
          </p:cNvPr>
          <p:cNvSpPr txBox="1"/>
          <p:nvPr/>
        </p:nvSpPr>
        <p:spPr>
          <a:xfrm>
            <a:off x="2191805" y="4292601"/>
            <a:ext cx="1318361" cy="400110"/>
          </a:xfrm>
          <a:prstGeom prst="rect">
            <a:avLst/>
          </a:prstGeom>
          <a:noFill/>
        </p:spPr>
        <p:txBody>
          <a:bodyPr wrap="square" rtlCol="0">
            <a:spAutoFit/>
          </a:bodyPr>
          <a:lstStyle/>
          <a:p>
            <a:r>
              <a:rPr lang="en-GB" sz="2000" b="1" dirty="0">
                <a:solidFill>
                  <a:srgbClr val="FF0000"/>
                </a:solidFill>
              </a:rPr>
              <a:t>unhealthy</a:t>
            </a:r>
          </a:p>
        </p:txBody>
      </p:sp>
      <p:sp>
        <p:nvSpPr>
          <p:cNvPr id="48" name="TextBox 47">
            <a:extLst>
              <a:ext uri="{FF2B5EF4-FFF2-40B4-BE49-F238E27FC236}">
                <a16:creationId xmlns:a16="http://schemas.microsoft.com/office/drawing/2014/main" id="{B00C8BF8-45F9-467D-A85C-47F27E712670}"/>
              </a:ext>
            </a:extLst>
          </p:cNvPr>
          <p:cNvSpPr txBox="1"/>
          <p:nvPr/>
        </p:nvSpPr>
        <p:spPr>
          <a:xfrm>
            <a:off x="6055399" y="1911017"/>
            <a:ext cx="6112276" cy="1200329"/>
          </a:xfrm>
          <a:prstGeom prst="rect">
            <a:avLst/>
          </a:prstGeom>
          <a:noFill/>
        </p:spPr>
        <p:txBody>
          <a:bodyPr wrap="square">
            <a:spAutoFit/>
          </a:bodyPr>
          <a:lstStyle/>
          <a:p>
            <a:pPr marL="0" indent="0">
              <a:buFont typeface="Arial" panose="020B0604020202020204" pitchFamily="34" charset="0"/>
              <a:buNone/>
            </a:pPr>
            <a:r>
              <a:rPr lang="en-GB" sz="2400" b="1" dirty="0"/>
              <a:t>Try to answer these questions before you read the text.</a:t>
            </a:r>
          </a:p>
          <a:p>
            <a:pPr marL="0" indent="0">
              <a:buFont typeface="Arial" panose="020B0604020202020204" pitchFamily="34" charset="0"/>
              <a:buNone/>
            </a:pPr>
            <a:r>
              <a:rPr lang="en-GB" sz="2400" b="1" dirty="0"/>
              <a:t>Then read the text and check your answers.</a:t>
            </a:r>
          </a:p>
        </p:txBody>
      </p:sp>
    </p:spTree>
    <p:extLst>
      <p:ext uri="{BB962C8B-B14F-4D97-AF65-F5344CB8AC3E}">
        <p14:creationId xmlns:p14="http://schemas.microsoft.com/office/powerpoint/2010/main" val="19377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additive="base">
                                        <p:cTn id="2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 calcmode="lin" valueType="num">
                                      <p:cBhvr additive="base">
                                        <p:cTn id="5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fade">
                                      <p:cBhvr>
                                        <p:cTn id="63" dur="500"/>
                                        <p:tgtEl>
                                          <p:spTgt spid="1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9">
                                            <p:txEl>
                                              <p:pRg st="0" end="0"/>
                                            </p:txEl>
                                          </p:spTgt>
                                        </p:tgtEl>
                                        <p:attrNameLst>
                                          <p:attrName>style.visibility</p:attrName>
                                        </p:attrNameLst>
                                      </p:cBhvr>
                                      <p:to>
                                        <p:strVal val="visible"/>
                                      </p:to>
                                    </p:set>
                                    <p:animEffect transition="in" filter="fade">
                                      <p:cBhvr>
                                        <p:cTn id="73" dur="500"/>
                                        <p:tgtEl>
                                          <p:spTgt spid="19">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
                                            <p:txEl>
                                              <p:pRg st="0" end="0"/>
                                            </p:txEl>
                                          </p:spTgt>
                                        </p:tgtEl>
                                        <p:attrNameLst>
                                          <p:attrName>style.visibility</p:attrName>
                                        </p:attrNameLst>
                                      </p:cBhvr>
                                      <p:to>
                                        <p:strVal val="visible"/>
                                      </p:to>
                                    </p:set>
                                    <p:animEffect transition="in" filter="fade">
                                      <p:cBhvr>
                                        <p:cTn id="78" dur="500"/>
                                        <p:tgtEl>
                                          <p:spTgt spid="20">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ppt_w</p:attrName>
                                        </p:attrNameLst>
                                      </p:cBhvr>
                                      <p:tavLst>
                                        <p:tav tm="0">
                                          <p:val>
                                            <p:fltVal val="0"/>
                                          </p:val>
                                        </p:tav>
                                        <p:tav tm="100000">
                                          <p:val>
                                            <p:strVal val="#ppt_w"/>
                                          </p:val>
                                        </p:tav>
                                      </p:tavLst>
                                    </p:anim>
                                    <p:anim calcmode="lin" valueType="num">
                                      <p:cBhvr>
                                        <p:cTn id="84" dur="500" fill="hold"/>
                                        <p:tgtEl>
                                          <p:spTgt spid="22"/>
                                        </p:tgtEl>
                                        <p:attrNameLst>
                                          <p:attrName>ppt_h</p:attrName>
                                        </p:attrNameLst>
                                      </p:cBhvr>
                                      <p:tavLst>
                                        <p:tav tm="0">
                                          <p:val>
                                            <p:fltVal val="0"/>
                                          </p:val>
                                        </p:tav>
                                        <p:tav tm="100000">
                                          <p:val>
                                            <p:strVal val="#ppt_h"/>
                                          </p:val>
                                        </p:tav>
                                      </p:tavLst>
                                    </p:anim>
                                    <p:animEffect transition="in" filter="fade">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23">
                                            <p:txEl>
                                              <p:pRg st="0" end="0"/>
                                            </p:txEl>
                                          </p:spTgt>
                                        </p:tgtEl>
                                        <p:attrNameLst>
                                          <p:attrName>style.visibility</p:attrName>
                                        </p:attrNameLst>
                                      </p:cBhvr>
                                      <p:to>
                                        <p:strVal val="visible"/>
                                      </p:to>
                                    </p:set>
                                    <p:anim calcmode="lin" valueType="num">
                                      <p:cBhvr additive="base">
                                        <p:cTn id="9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fltVal val="0"/>
                                          </p:val>
                                        </p:tav>
                                        <p:tav tm="100000">
                                          <p:val>
                                            <p:strVal val="#ppt_h"/>
                                          </p:val>
                                        </p:tav>
                                      </p:tavLst>
                                    </p:anim>
                                    <p:animEffect transition="in" filter="fade">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8">
                                            <p:txEl>
                                              <p:pRg st="0" end="0"/>
                                            </p:txEl>
                                          </p:spTgt>
                                        </p:tgtEl>
                                        <p:attrNameLst>
                                          <p:attrName>style.visibility</p:attrName>
                                        </p:attrNameLst>
                                      </p:cBhvr>
                                      <p:to>
                                        <p:strVal val="visible"/>
                                      </p:to>
                                    </p:set>
                                    <p:anim calcmode="lin" valueType="num">
                                      <p:cBhvr additive="base">
                                        <p:cTn id="103"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9">
                                            <p:txEl>
                                              <p:pRg st="0" end="0"/>
                                            </p:txEl>
                                          </p:spTgt>
                                        </p:tgtEl>
                                        <p:attrNameLst>
                                          <p:attrName>style.visibility</p:attrName>
                                        </p:attrNameLst>
                                      </p:cBhvr>
                                      <p:to>
                                        <p:strVal val="visible"/>
                                      </p:to>
                                    </p:set>
                                    <p:animEffect transition="in" filter="fade">
                                      <p:cBhvr>
                                        <p:cTn id="109" dur="500"/>
                                        <p:tgtEl>
                                          <p:spTgt spid="29">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30">
                                            <p:txEl>
                                              <p:pRg st="0" end="0"/>
                                            </p:txEl>
                                          </p:spTgt>
                                        </p:tgtEl>
                                        <p:attrNameLst>
                                          <p:attrName>style.visibility</p:attrName>
                                        </p:attrNameLst>
                                      </p:cBhvr>
                                      <p:to>
                                        <p:strVal val="visible"/>
                                      </p:to>
                                    </p:set>
                                    <p:animEffect transition="in" filter="fade">
                                      <p:cBhvr>
                                        <p:cTn id="114" dur="500"/>
                                        <p:tgtEl>
                                          <p:spTgt spid="30">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1">
                                            <p:txEl>
                                              <p:pRg st="0" end="0"/>
                                            </p:txEl>
                                          </p:spTgt>
                                        </p:tgtEl>
                                        <p:attrNameLst>
                                          <p:attrName>style.visibility</p:attrName>
                                        </p:attrNameLst>
                                      </p:cBhvr>
                                      <p:to>
                                        <p:strVal val="visible"/>
                                      </p:to>
                                    </p:set>
                                    <p:animEffect transition="in" filter="fade">
                                      <p:cBhvr>
                                        <p:cTn id="119" dur="500"/>
                                        <p:tgtEl>
                                          <p:spTgt spid="31">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2">
                                            <p:txEl>
                                              <p:pRg st="0" end="0"/>
                                            </p:txEl>
                                          </p:spTgt>
                                        </p:tgtEl>
                                        <p:attrNameLst>
                                          <p:attrName>style.visibility</p:attrName>
                                        </p:attrNameLst>
                                      </p:cBhvr>
                                      <p:to>
                                        <p:strVal val="visible"/>
                                      </p:to>
                                    </p:set>
                                    <p:animEffect transition="in" filter="fade">
                                      <p:cBhvr>
                                        <p:cTn id="124" dur="500"/>
                                        <p:tgtEl>
                                          <p:spTgt spid="32">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33">
                                            <p:txEl>
                                              <p:pRg st="0" end="0"/>
                                            </p:txEl>
                                          </p:spTgt>
                                        </p:tgtEl>
                                        <p:attrNameLst>
                                          <p:attrName>style.visibility</p:attrName>
                                        </p:attrNameLst>
                                      </p:cBhvr>
                                      <p:to>
                                        <p:strVal val="visible"/>
                                      </p:to>
                                    </p:set>
                                    <p:animEffect transition="in" filter="fade">
                                      <p:cBhvr>
                                        <p:cTn id="129" dur="500"/>
                                        <p:tgtEl>
                                          <p:spTgt spid="33">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34">
                                            <p:txEl>
                                              <p:pRg st="0" end="0"/>
                                            </p:txEl>
                                          </p:spTgt>
                                        </p:tgtEl>
                                        <p:attrNameLst>
                                          <p:attrName>style.visibility</p:attrName>
                                        </p:attrNameLst>
                                      </p:cBhvr>
                                      <p:to>
                                        <p:strVal val="visible"/>
                                      </p:to>
                                    </p:set>
                                    <p:animEffect transition="in" filter="fade">
                                      <p:cBhvr>
                                        <p:cTn id="134" dur="500"/>
                                        <p:tgtEl>
                                          <p:spTgt spid="34">
                                            <p:txEl>
                                              <p:pRg st="0" end="0"/>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35">
                                            <p:txEl>
                                              <p:pRg st="0" end="0"/>
                                            </p:txEl>
                                          </p:spTgt>
                                        </p:tgtEl>
                                        <p:attrNameLst>
                                          <p:attrName>style.visibility</p:attrName>
                                        </p:attrNameLst>
                                      </p:cBhvr>
                                      <p:to>
                                        <p:strVal val="visible"/>
                                      </p:to>
                                    </p:set>
                                    <p:animEffect transition="in" filter="fade">
                                      <p:cBhvr>
                                        <p:cTn id="139" dur="500"/>
                                        <p:tgtEl>
                                          <p:spTgt spid="35">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36">
                                            <p:txEl>
                                              <p:pRg st="0" end="0"/>
                                            </p:txEl>
                                          </p:spTgt>
                                        </p:tgtEl>
                                        <p:attrNameLst>
                                          <p:attrName>style.visibility</p:attrName>
                                        </p:attrNameLst>
                                      </p:cBhvr>
                                      <p:to>
                                        <p:strVal val="visible"/>
                                      </p:to>
                                    </p:set>
                                    <p:animEffect transition="in" filter="fade">
                                      <p:cBhvr>
                                        <p:cTn id="144" dur="500"/>
                                        <p:tgtEl>
                                          <p:spTgt spid="36">
                                            <p:txEl>
                                              <p:pRg st="0" end="0"/>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nodeType="clickEffect">
                                  <p:stCondLst>
                                    <p:cond delay="0"/>
                                  </p:stCondLst>
                                  <p:childTnLst>
                                    <p:set>
                                      <p:cBhvr>
                                        <p:cTn id="148" dur="1" fill="hold">
                                          <p:stCondLst>
                                            <p:cond delay="0"/>
                                          </p:stCondLst>
                                        </p:cTn>
                                        <p:tgtEl>
                                          <p:spTgt spid="41">
                                            <p:txEl>
                                              <p:pRg st="0" end="0"/>
                                            </p:txEl>
                                          </p:spTgt>
                                        </p:tgtEl>
                                        <p:attrNameLst>
                                          <p:attrName>style.visibility</p:attrName>
                                        </p:attrNameLst>
                                      </p:cBhvr>
                                      <p:to>
                                        <p:strVal val="visible"/>
                                      </p:to>
                                    </p:set>
                                    <p:anim calcmode="lin" valueType="num">
                                      <p:cBhvr additive="base">
                                        <p:cTn id="149"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150"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nodeType="click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p:cTn id="155" dur="500" fill="hold"/>
                                        <p:tgtEl>
                                          <p:spTgt spid="38"/>
                                        </p:tgtEl>
                                        <p:attrNameLst>
                                          <p:attrName>ppt_w</p:attrName>
                                        </p:attrNameLst>
                                      </p:cBhvr>
                                      <p:tavLst>
                                        <p:tav tm="0">
                                          <p:val>
                                            <p:fltVal val="0"/>
                                          </p:val>
                                        </p:tav>
                                        <p:tav tm="100000">
                                          <p:val>
                                            <p:strVal val="#ppt_w"/>
                                          </p:val>
                                        </p:tav>
                                      </p:tavLst>
                                    </p:anim>
                                    <p:anim calcmode="lin" valueType="num">
                                      <p:cBhvr>
                                        <p:cTn id="156" dur="500" fill="hold"/>
                                        <p:tgtEl>
                                          <p:spTgt spid="38"/>
                                        </p:tgtEl>
                                        <p:attrNameLst>
                                          <p:attrName>ppt_h</p:attrName>
                                        </p:attrNameLst>
                                      </p:cBhvr>
                                      <p:tavLst>
                                        <p:tav tm="0">
                                          <p:val>
                                            <p:fltVal val="0"/>
                                          </p:val>
                                        </p:tav>
                                        <p:tav tm="100000">
                                          <p:val>
                                            <p:strVal val="#ppt_h"/>
                                          </p:val>
                                        </p:tav>
                                      </p:tavLst>
                                    </p:anim>
                                    <p:animEffect transition="in" filter="fade">
                                      <p:cBhvr>
                                        <p:cTn id="157" dur="500"/>
                                        <p:tgtEl>
                                          <p:spTgt spid="38"/>
                                        </p:tgtEl>
                                      </p:cBhvr>
                                    </p:animEffect>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nodeType="clickEffect">
                                  <p:stCondLst>
                                    <p:cond delay="0"/>
                                  </p:stCondLst>
                                  <p:childTnLst>
                                    <p:set>
                                      <p:cBhvr>
                                        <p:cTn id="161" dur="1" fill="hold">
                                          <p:stCondLst>
                                            <p:cond delay="0"/>
                                          </p:stCondLst>
                                        </p:cTn>
                                        <p:tgtEl>
                                          <p:spTgt spid="42">
                                            <p:txEl>
                                              <p:pRg st="0" end="0"/>
                                            </p:txEl>
                                          </p:spTgt>
                                        </p:tgtEl>
                                        <p:attrNameLst>
                                          <p:attrName>style.visibility</p:attrName>
                                        </p:attrNameLst>
                                      </p:cBhvr>
                                      <p:to>
                                        <p:strVal val="visible"/>
                                      </p:to>
                                    </p:set>
                                    <p:anim calcmode="lin" valueType="num">
                                      <p:cBhvr additive="base">
                                        <p:cTn id="162"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63"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43"/>
                                        </p:tgtEl>
                                        <p:attrNameLst>
                                          <p:attrName>style.visibility</p:attrName>
                                        </p:attrNameLst>
                                      </p:cBhvr>
                                      <p:to>
                                        <p:strVal val="visible"/>
                                      </p:to>
                                    </p:set>
                                    <p:animEffect transition="in" filter="fade">
                                      <p:cBhvr>
                                        <p:cTn id="168" dur="500"/>
                                        <p:tgtEl>
                                          <p:spTgt spid="43"/>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fade">
                                      <p:cBhvr>
                                        <p:cTn id="173" dur="500"/>
                                        <p:tgtEl>
                                          <p:spTgt spid="44"/>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45"/>
                                        </p:tgtEl>
                                        <p:attrNameLst>
                                          <p:attrName>style.visibility</p:attrName>
                                        </p:attrNameLst>
                                      </p:cBhvr>
                                      <p:to>
                                        <p:strVal val="visible"/>
                                      </p:to>
                                    </p:set>
                                    <p:animEffect transition="in" filter="fade">
                                      <p:cBhvr>
                                        <p:cTn id="178" dur="500"/>
                                        <p:tgtEl>
                                          <p:spTgt spid="45"/>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fade">
                                      <p:cBhvr>
                                        <p:cTn id="183" dur="500"/>
                                        <p:tgtEl>
                                          <p:spTgt spid="46"/>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500"/>
                                        <p:tgtEl>
                                          <p:spTgt spid="47"/>
                                        </p:tgtEl>
                                      </p:cBhvr>
                                    </p:animEffect>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nodeType="clickEffect">
                                  <p:stCondLst>
                                    <p:cond delay="0"/>
                                  </p:stCondLst>
                                  <p:childTnLst>
                                    <p:set>
                                      <p:cBhvr>
                                        <p:cTn id="192" dur="1" fill="hold">
                                          <p:stCondLst>
                                            <p:cond delay="0"/>
                                          </p:stCondLst>
                                        </p:cTn>
                                        <p:tgtEl>
                                          <p:spTgt spid="52">
                                            <p:txEl>
                                              <p:pRg st="0" end="0"/>
                                            </p:txEl>
                                          </p:spTgt>
                                        </p:tgtEl>
                                        <p:attrNameLst>
                                          <p:attrName>style.visibility</p:attrName>
                                        </p:attrNameLst>
                                      </p:cBhvr>
                                      <p:to>
                                        <p:strVal val="visible"/>
                                      </p:to>
                                    </p:set>
                                    <p:anim calcmode="lin" valueType="num">
                                      <p:cBhvr additive="base">
                                        <p:cTn id="193"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94"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53" presetClass="entr" presetSubtype="16" fill="hold" nodeType="clickEffect">
                                  <p:stCondLst>
                                    <p:cond delay="0"/>
                                  </p:stCondLst>
                                  <p:childTnLst>
                                    <p:set>
                                      <p:cBhvr>
                                        <p:cTn id="198" dur="1" fill="hold">
                                          <p:stCondLst>
                                            <p:cond delay="0"/>
                                          </p:stCondLst>
                                        </p:cTn>
                                        <p:tgtEl>
                                          <p:spTgt spid="49"/>
                                        </p:tgtEl>
                                        <p:attrNameLst>
                                          <p:attrName>style.visibility</p:attrName>
                                        </p:attrNameLst>
                                      </p:cBhvr>
                                      <p:to>
                                        <p:strVal val="visible"/>
                                      </p:to>
                                    </p:set>
                                    <p:anim calcmode="lin" valueType="num">
                                      <p:cBhvr>
                                        <p:cTn id="199" dur="500" fill="hold"/>
                                        <p:tgtEl>
                                          <p:spTgt spid="49"/>
                                        </p:tgtEl>
                                        <p:attrNameLst>
                                          <p:attrName>ppt_w</p:attrName>
                                        </p:attrNameLst>
                                      </p:cBhvr>
                                      <p:tavLst>
                                        <p:tav tm="0">
                                          <p:val>
                                            <p:fltVal val="0"/>
                                          </p:val>
                                        </p:tav>
                                        <p:tav tm="100000">
                                          <p:val>
                                            <p:strVal val="#ppt_w"/>
                                          </p:val>
                                        </p:tav>
                                      </p:tavLst>
                                    </p:anim>
                                    <p:anim calcmode="lin" valueType="num">
                                      <p:cBhvr>
                                        <p:cTn id="200" dur="500" fill="hold"/>
                                        <p:tgtEl>
                                          <p:spTgt spid="49"/>
                                        </p:tgtEl>
                                        <p:attrNameLst>
                                          <p:attrName>ppt_h</p:attrName>
                                        </p:attrNameLst>
                                      </p:cBhvr>
                                      <p:tavLst>
                                        <p:tav tm="0">
                                          <p:val>
                                            <p:fltVal val="0"/>
                                          </p:val>
                                        </p:tav>
                                        <p:tav tm="100000">
                                          <p:val>
                                            <p:strVal val="#ppt_h"/>
                                          </p:val>
                                        </p:tav>
                                      </p:tavLst>
                                    </p:anim>
                                    <p:animEffect transition="in" filter="fade">
                                      <p:cBhvr>
                                        <p:cTn id="201" dur="500"/>
                                        <p:tgtEl>
                                          <p:spTgt spid="49"/>
                                        </p:tgtEl>
                                      </p:cBhvr>
                                    </p:animEffect>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nodeType="clickEffect">
                                  <p:stCondLst>
                                    <p:cond delay="0"/>
                                  </p:stCondLst>
                                  <p:childTnLst>
                                    <p:set>
                                      <p:cBhvr>
                                        <p:cTn id="205" dur="1" fill="hold">
                                          <p:stCondLst>
                                            <p:cond delay="0"/>
                                          </p:stCondLst>
                                        </p:cTn>
                                        <p:tgtEl>
                                          <p:spTgt spid="53">
                                            <p:txEl>
                                              <p:pRg st="0" end="0"/>
                                            </p:txEl>
                                          </p:spTgt>
                                        </p:tgtEl>
                                        <p:attrNameLst>
                                          <p:attrName>style.visibility</p:attrName>
                                        </p:attrNameLst>
                                      </p:cBhvr>
                                      <p:to>
                                        <p:strVal val="visible"/>
                                      </p:to>
                                    </p:set>
                                    <p:anim calcmode="lin" valueType="num">
                                      <p:cBhvr additive="base">
                                        <p:cTn id="206"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207" dur="500" fill="hold"/>
                                        <p:tgtEl>
                                          <p:spTgt spid="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54"/>
                                        </p:tgtEl>
                                        <p:attrNameLst>
                                          <p:attrName>style.visibility</p:attrName>
                                        </p:attrNameLst>
                                      </p:cBhvr>
                                      <p:to>
                                        <p:strVal val="visible"/>
                                      </p:to>
                                    </p:set>
                                    <p:animEffect transition="in" filter="fade">
                                      <p:cBhvr>
                                        <p:cTn id="212" dur="500"/>
                                        <p:tgtEl>
                                          <p:spTgt spid="5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55"/>
                                        </p:tgtEl>
                                        <p:attrNameLst>
                                          <p:attrName>style.visibility</p:attrName>
                                        </p:attrNameLst>
                                      </p:cBhvr>
                                      <p:to>
                                        <p:strVal val="visible"/>
                                      </p:to>
                                    </p:set>
                                    <p:animEffect transition="in" filter="fade">
                                      <p:cBhvr>
                                        <p:cTn id="217" dur="500"/>
                                        <p:tgtEl>
                                          <p:spTgt spid="5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56"/>
                                        </p:tgtEl>
                                        <p:attrNameLst>
                                          <p:attrName>style.visibility</p:attrName>
                                        </p:attrNameLst>
                                      </p:cBhvr>
                                      <p:to>
                                        <p:strVal val="visible"/>
                                      </p:to>
                                    </p:set>
                                    <p:animEffect transition="in" filter="fade">
                                      <p:cBhvr>
                                        <p:cTn id="222" dur="500"/>
                                        <p:tgtEl>
                                          <p:spTgt spid="5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57"/>
                                        </p:tgtEl>
                                        <p:attrNameLst>
                                          <p:attrName>style.visibility</p:attrName>
                                        </p:attrNameLst>
                                      </p:cBhvr>
                                      <p:to>
                                        <p:strVal val="visible"/>
                                      </p:to>
                                    </p:set>
                                    <p:animEffect transition="in" filter="fade">
                                      <p:cBhvr>
                                        <p:cTn id="227" dur="500"/>
                                        <p:tgtEl>
                                          <p:spTgt spid="5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8"/>
                                        </p:tgtEl>
                                        <p:attrNameLst>
                                          <p:attrName>style.visibility</p:attrName>
                                        </p:attrNameLst>
                                      </p:cBhvr>
                                      <p:to>
                                        <p:strVal val="visible"/>
                                      </p:to>
                                    </p:set>
                                    <p:animEffect transition="in" filter="fade">
                                      <p:cBhvr>
                                        <p:cTn id="232" dur="500"/>
                                        <p:tgtEl>
                                          <p:spTgt spid="5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9"/>
                                        </p:tgtEl>
                                        <p:attrNameLst>
                                          <p:attrName>style.visibility</p:attrName>
                                        </p:attrNameLst>
                                      </p:cBhvr>
                                      <p:to>
                                        <p:strVal val="visible"/>
                                      </p:to>
                                    </p:set>
                                    <p:animEffect transition="in" filter="fade">
                                      <p:cBhvr>
                                        <p:cTn id="237" dur="500"/>
                                        <p:tgtEl>
                                          <p:spTgt spid="5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60"/>
                                        </p:tgtEl>
                                        <p:attrNameLst>
                                          <p:attrName>style.visibility</p:attrName>
                                        </p:attrNameLst>
                                      </p:cBhvr>
                                      <p:to>
                                        <p:strVal val="visible"/>
                                      </p:to>
                                    </p:set>
                                    <p:animEffect transition="in" filter="fade">
                                      <p:cBhvr>
                                        <p:cTn id="242" dur="500"/>
                                        <p:tgtEl>
                                          <p:spTgt spid="6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61"/>
                                        </p:tgtEl>
                                        <p:attrNameLst>
                                          <p:attrName>style.visibility</p:attrName>
                                        </p:attrNameLst>
                                      </p:cBhvr>
                                      <p:to>
                                        <p:strVal val="visible"/>
                                      </p:to>
                                    </p:set>
                                    <p:animEffect transition="in" filter="fade">
                                      <p:cBhvr>
                                        <p:cTn id="247" dur="500"/>
                                        <p:tgtEl>
                                          <p:spTgt spid="61"/>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grpId="0" nodeType="clickEffect">
                                  <p:stCondLst>
                                    <p:cond delay="0"/>
                                  </p:stCondLst>
                                  <p:childTnLst>
                                    <p:set>
                                      <p:cBhvr>
                                        <p:cTn id="251" dur="1" fill="hold">
                                          <p:stCondLst>
                                            <p:cond delay="0"/>
                                          </p:stCondLst>
                                        </p:cTn>
                                        <p:tgtEl>
                                          <p:spTgt spid="62"/>
                                        </p:tgtEl>
                                        <p:attrNameLst>
                                          <p:attrName>style.visibility</p:attrName>
                                        </p:attrNameLst>
                                      </p:cBhvr>
                                      <p:to>
                                        <p:strVal val="visible"/>
                                      </p:to>
                                    </p:set>
                                    <p:animEffect transition="in" filter="fade">
                                      <p:cBhvr>
                                        <p:cTn id="252" dur="500"/>
                                        <p:tgtEl>
                                          <p:spTgt spid="62"/>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grpId="0" nodeType="clickEffect">
                                  <p:stCondLst>
                                    <p:cond delay="0"/>
                                  </p:stCondLst>
                                  <p:childTnLst>
                                    <p:set>
                                      <p:cBhvr>
                                        <p:cTn id="256" dur="1" fill="hold">
                                          <p:stCondLst>
                                            <p:cond delay="0"/>
                                          </p:stCondLst>
                                        </p:cTn>
                                        <p:tgtEl>
                                          <p:spTgt spid="63"/>
                                        </p:tgtEl>
                                        <p:attrNameLst>
                                          <p:attrName>style.visibility</p:attrName>
                                        </p:attrNameLst>
                                      </p:cBhvr>
                                      <p:to>
                                        <p:strVal val="visible"/>
                                      </p:to>
                                    </p:set>
                                    <p:animEffect transition="in" filter="fade">
                                      <p:cBhvr>
                                        <p:cTn id="25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54" grpId="0"/>
      <p:bldP spid="55" grpId="0"/>
      <p:bldP spid="56" grpId="0"/>
      <p:bldP spid="57" grpId="0"/>
      <p:bldP spid="58" grpId="0"/>
      <p:bldP spid="59" grpId="0"/>
      <p:bldP spid="60" grpId="0"/>
      <p:bldP spid="61" grpId="0"/>
      <p:bldP spid="62" grpId="0"/>
      <p:bldP spid="63"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CD25074-D963-2061-CE2A-780B58EC885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003"/>
            <a:ext cx="4895850" cy="6855997"/>
          </a:xfrm>
        </p:spPr>
      </p:pic>
      <p:pic>
        <p:nvPicPr>
          <p:cNvPr id="8" name="Content Placeholder 7">
            <a:extLst>
              <a:ext uri="{FF2B5EF4-FFF2-40B4-BE49-F238E27FC236}">
                <a16:creationId xmlns:a16="http://schemas.microsoft.com/office/drawing/2014/main" id="{C022F1C0-7D5C-158C-34C0-4C59295B98D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635711"/>
            <a:ext cx="5471832" cy="3586578"/>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5">
            <a:extLst>
              <a:ext uri="{FF2B5EF4-FFF2-40B4-BE49-F238E27FC236}">
                <a16:creationId xmlns:a16="http://schemas.microsoft.com/office/drawing/2014/main" id="{87A18CBC-AC94-2B53-4F6D-4D06F9D89B4E}"/>
              </a:ext>
            </a:extLst>
          </p:cNvPr>
          <p:cNvSpPr txBox="1">
            <a:spLocks/>
          </p:cNvSpPr>
          <p:nvPr/>
        </p:nvSpPr>
        <p:spPr>
          <a:xfrm>
            <a:off x="5780690" y="199586"/>
            <a:ext cx="5855920" cy="3399494"/>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t>Do you ever think about the food you eat?</a:t>
            </a:r>
          </a:p>
          <a:p>
            <a:pPr marL="0" indent="0">
              <a:buFont typeface="Arial" panose="020B0604020202020204" pitchFamily="34" charset="0"/>
              <a:buNone/>
            </a:pPr>
            <a:r>
              <a:rPr lang="en-US" sz="2600" b="1" dirty="0"/>
              <a:t>Do you know that most types of food and drinks have their own history?</a:t>
            </a:r>
          </a:p>
          <a:p>
            <a:pPr marL="0" indent="0">
              <a:buNone/>
            </a:pPr>
            <a:r>
              <a:rPr lang="en-US" sz="2600" b="1" dirty="0"/>
              <a:t>You can find some information in cookbooks, encyclopedias, or on the Internet. Follow the instructions and make a mini-project.</a:t>
            </a:r>
          </a:p>
        </p:txBody>
      </p:sp>
      <p:pic>
        <p:nvPicPr>
          <p:cNvPr id="4" name="Picture 3">
            <a:extLst>
              <a:ext uri="{FF2B5EF4-FFF2-40B4-BE49-F238E27FC236}">
                <a16:creationId xmlns:a16="http://schemas.microsoft.com/office/drawing/2014/main" id="{86CDDB51-0320-A179-F2D1-74BAEAFEF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5711"/>
            <a:ext cx="5619565" cy="3586578"/>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70BFCC4-3E55-7F5E-9942-564A82FD9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064" y="2064059"/>
            <a:ext cx="4333786" cy="2729881"/>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5">
            <a:extLst>
              <a:ext uri="{FF2B5EF4-FFF2-40B4-BE49-F238E27FC236}">
                <a16:creationId xmlns:a16="http://schemas.microsoft.com/office/drawing/2014/main" id="{279362E1-62EC-E07F-79E7-D252EDFDF541}"/>
              </a:ext>
            </a:extLst>
          </p:cNvPr>
          <p:cNvSpPr txBox="1">
            <a:spLocks/>
          </p:cNvSpPr>
          <p:nvPr/>
        </p:nvSpPr>
        <p:spPr>
          <a:xfrm>
            <a:off x="5790199" y="3741857"/>
            <a:ext cx="5855920" cy="2960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sz="2600" b="1" dirty="0"/>
              <a:t>Read </a:t>
            </a:r>
            <a:r>
              <a:rPr lang="en-GB" sz="2600" b="1" dirty="0"/>
              <a:t>sentences in the LANGUAGE FOCUS box.</a:t>
            </a:r>
          </a:p>
          <a:p>
            <a:pPr marL="0" indent="0">
              <a:buFont typeface="Arial" panose="020B0604020202020204" pitchFamily="34" charset="0"/>
              <a:buNone/>
            </a:pPr>
            <a:r>
              <a:rPr lang="en-GB" sz="2600" b="1" dirty="0"/>
              <a:t>Do you notice relative pronouns?</a:t>
            </a:r>
          </a:p>
          <a:p>
            <a:pPr marL="0" indent="0">
              <a:buFont typeface="Arial" panose="020B0604020202020204" pitchFamily="34" charset="0"/>
              <a:buNone/>
            </a:pPr>
            <a:r>
              <a:rPr lang="en-GB" sz="2600" b="1" dirty="0"/>
              <a:t>Complete the rules with </a:t>
            </a:r>
            <a:r>
              <a:rPr lang="en-GB" sz="2600" b="1" dirty="0">
                <a:solidFill>
                  <a:schemeClr val="accent1"/>
                </a:solidFill>
              </a:rPr>
              <a:t>WHO</a:t>
            </a:r>
            <a:r>
              <a:rPr lang="en-GB" sz="2600" b="1" dirty="0"/>
              <a:t>, </a:t>
            </a:r>
            <a:r>
              <a:rPr lang="en-GB" sz="2600" b="1" dirty="0">
                <a:solidFill>
                  <a:schemeClr val="accent1"/>
                </a:solidFill>
              </a:rPr>
              <a:t>WHICH</a:t>
            </a:r>
            <a:r>
              <a:rPr lang="en-GB" sz="2600" b="1" dirty="0"/>
              <a:t> and </a:t>
            </a:r>
            <a:r>
              <a:rPr lang="en-GB" sz="2600" b="1" dirty="0">
                <a:solidFill>
                  <a:schemeClr val="accent1"/>
                </a:solidFill>
              </a:rPr>
              <a:t>THAT</a:t>
            </a:r>
            <a:r>
              <a:rPr lang="en-GB" sz="2600" b="1" dirty="0"/>
              <a:t>.</a:t>
            </a:r>
          </a:p>
          <a:p>
            <a:pPr marL="0" indent="0">
              <a:buFont typeface="Arial" panose="020B0604020202020204" pitchFamily="34" charset="0"/>
              <a:buNone/>
            </a:pPr>
            <a:endParaRPr lang="en-GB" sz="2600" b="1" dirty="0"/>
          </a:p>
        </p:txBody>
      </p:sp>
      <p:sp>
        <p:nvSpPr>
          <p:cNvPr id="14" name="Oval 13">
            <a:extLst>
              <a:ext uri="{FF2B5EF4-FFF2-40B4-BE49-F238E27FC236}">
                <a16:creationId xmlns:a16="http://schemas.microsoft.com/office/drawing/2014/main" id="{F3CE29D6-935E-7B46-2C25-8C1F0F391309}"/>
              </a:ext>
            </a:extLst>
          </p:cNvPr>
          <p:cNvSpPr/>
          <p:nvPr/>
        </p:nvSpPr>
        <p:spPr>
          <a:xfrm>
            <a:off x="1695634" y="2911876"/>
            <a:ext cx="506027" cy="426129"/>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5" name="Oval 14">
            <a:extLst>
              <a:ext uri="{FF2B5EF4-FFF2-40B4-BE49-F238E27FC236}">
                <a16:creationId xmlns:a16="http://schemas.microsoft.com/office/drawing/2014/main" id="{9F00C739-B825-001B-B39D-07549DE7AA27}"/>
              </a:ext>
            </a:extLst>
          </p:cNvPr>
          <p:cNvSpPr/>
          <p:nvPr/>
        </p:nvSpPr>
        <p:spPr>
          <a:xfrm>
            <a:off x="2975498" y="3215934"/>
            <a:ext cx="506027" cy="426129"/>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6" name="Oval 15">
            <a:extLst>
              <a:ext uri="{FF2B5EF4-FFF2-40B4-BE49-F238E27FC236}">
                <a16:creationId xmlns:a16="http://schemas.microsoft.com/office/drawing/2014/main" id="{7AF99E26-8032-9F4F-6836-C658B4CED88E}"/>
              </a:ext>
            </a:extLst>
          </p:cNvPr>
          <p:cNvSpPr/>
          <p:nvPr/>
        </p:nvSpPr>
        <p:spPr>
          <a:xfrm>
            <a:off x="2281559" y="3712346"/>
            <a:ext cx="506027" cy="426129"/>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7" name="Oval 16">
            <a:extLst>
              <a:ext uri="{FF2B5EF4-FFF2-40B4-BE49-F238E27FC236}">
                <a16:creationId xmlns:a16="http://schemas.microsoft.com/office/drawing/2014/main" id="{8E53A43E-8CF3-0D3A-7850-F6F9007C340C}"/>
              </a:ext>
            </a:extLst>
          </p:cNvPr>
          <p:cNvSpPr/>
          <p:nvPr/>
        </p:nvSpPr>
        <p:spPr>
          <a:xfrm>
            <a:off x="3579180" y="4236129"/>
            <a:ext cx="531182" cy="389138"/>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pic>
        <p:nvPicPr>
          <p:cNvPr id="11" name="Picture 10">
            <a:extLst>
              <a:ext uri="{FF2B5EF4-FFF2-40B4-BE49-F238E27FC236}">
                <a16:creationId xmlns:a16="http://schemas.microsoft.com/office/drawing/2014/main" id="{8690C003-F521-6E8F-3DE7-8FE72F8399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634" y="2107380"/>
            <a:ext cx="5233903" cy="2621843"/>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ontent Placeholder 5">
            <a:extLst>
              <a:ext uri="{FF2B5EF4-FFF2-40B4-BE49-F238E27FC236}">
                <a16:creationId xmlns:a16="http://schemas.microsoft.com/office/drawing/2014/main" id="{DF9B21F5-DDAB-57E4-C87C-FAD0848E2B3C}"/>
              </a:ext>
            </a:extLst>
          </p:cNvPr>
          <p:cNvSpPr txBox="1">
            <a:spLocks/>
          </p:cNvSpPr>
          <p:nvPr/>
        </p:nvSpPr>
        <p:spPr>
          <a:xfrm>
            <a:off x="5780690" y="5994465"/>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b="1" dirty="0"/>
              <a:t>Check.</a:t>
            </a:r>
            <a:endParaRPr lang="en-GB" b="1" dirty="0">
              <a:solidFill>
                <a:schemeClr val="accent1"/>
              </a:solidFill>
            </a:endParaRPr>
          </a:p>
        </p:txBody>
      </p:sp>
      <p:sp>
        <p:nvSpPr>
          <p:cNvPr id="19" name="TextBox 18">
            <a:extLst>
              <a:ext uri="{FF2B5EF4-FFF2-40B4-BE49-F238E27FC236}">
                <a16:creationId xmlns:a16="http://schemas.microsoft.com/office/drawing/2014/main" id="{687F700E-07BF-07E7-B3AA-53AD6DB03D24}"/>
              </a:ext>
            </a:extLst>
          </p:cNvPr>
          <p:cNvSpPr txBox="1"/>
          <p:nvPr/>
        </p:nvSpPr>
        <p:spPr>
          <a:xfrm>
            <a:off x="1776197" y="2426417"/>
            <a:ext cx="1091952" cy="477054"/>
          </a:xfrm>
          <a:prstGeom prst="rect">
            <a:avLst/>
          </a:prstGeom>
          <a:noFill/>
        </p:spPr>
        <p:txBody>
          <a:bodyPr wrap="square" rtlCol="0">
            <a:spAutoFit/>
          </a:bodyPr>
          <a:lstStyle/>
          <a:p>
            <a:r>
              <a:rPr lang="en-GB" sz="2500" b="1" dirty="0">
                <a:solidFill>
                  <a:srgbClr val="FF0000"/>
                </a:solidFill>
              </a:rPr>
              <a:t>WHO</a:t>
            </a:r>
          </a:p>
        </p:txBody>
      </p:sp>
      <p:sp>
        <p:nvSpPr>
          <p:cNvPr id="20" name="TextBox 19">
            <a:extLst>
              <a:ext uri="{FF2B5EF4-FFF2-40B4-BE49-F238E27FC236}">
                <a16:creationId xmlns:a16="http://schemas.microsoft.com/office/drawing/2014/main" id="{9447B7DC-BFDB-B42D-A255-461E50C43E36}"/>
              </a:ext>
            </a:extLst>
          </p:cNvPr>
          <p:cNvSpPr txBox="1"/>
          <p:nvPr/>
        </p:nvSpPr>
        <p:spPr>
          <a:xfrm>
            <a:off x="1695634" y="2738880"/>
            <a:ext cx="1172515" cy="477054"/>
          </a:xfrm>
          <a:prstGeom prst="rect">
            <a:avLst/>
          </a:prstGeom>
          <a:noFill/>
        </p:spPr>
        <p:txBody>
          <a:bodyPr wrap="square" rtlCol="0">
            <a:spAutoFit/>
          </a:bodyPr>
          <a:lstStyle/>
          <a:p>
            <a:r>
              <a:rPr lang="en-GB" sz="2500" b="1" dirty="0">
                <a:solidFill>
                  <a:srgbClr val="FF0000"/>
                </a:solidFill>
              </a:rPr>
              <a:t>WHICH</a:t>
            </a:r>
          </a:p>
        </p:txBody>
      </p:sp>
      <p:sp>
        <p:nvSpPr>
          <p:cNvPr id="21" name="TextBox 20">
            <a:extLst>
              <a:ext uri="{FF2B5EF4-FFF2-40B4-BE49-F238E27FC236}">
                <a16:creationId xmlns:a16="http://schemas.microsoft.com/office/drawing/2014/main" id="{8D9E449D-FFD3-0620-CD65-583753B476BC}"/>
              </a:ext>
            </a:extLst>
          </p:cNvPr>
          <p:cNvSpPr txBox="1"/>
          <p:nvPr/>
        </p:nvSpPr>
        <p:spPr>
          <a:xfrm>
            <a:off x="1826319" y="3122026"/>
            <a:ext cx="1091952" cy="477054"/>
          </a:xfrm>
          <a:prstGeom prst="rect">
            <a:avLst/>
          </a:prstGeom>
          <a:noFill/>
        </p:spPr>
        <p:txBody>
          <a:bodyPr wrap="square" rtlCol="0">
            <a:spAutoFit/>
          </a:bodyPr>
          <a:lstStyle/>
          <a:p>
            <a:r>
              <a:rPr lang="en-GB" sz="2500" b="1" dirty="0">
                <a:solidFill>
                  <a:srgbClr val="FF0000"/>
                </a:solidFill>
              </a:rPr>
              <a:t>THAT</a:t>
            </a:r>
          </a:p>
        </p:txBody>
      </p:sp>
      <p:sp>
        <p:nvSpPr>
          <p:cNvPr id="22" name="TextBox 21">
            <a:extLst>
              <a:ext uri="{FF2B5EF4-FFF2-40B4-BE49-F238E27FC236}">
                <a16:creationId xmlns:a16="http://schemas.microsoft.com/office/drawing/2014/main" id="{728622BF-FF75-E30F-7990-7122AB9080B8}"/>
              </a:ext>
            </a:extLst>
          </p:cNvPr>
          <p:cNvSpPr txBox="1"/>
          <p:nvPr/>
        </p:nvSpPr>
        <p:spPr>
          <a:xfrm>
            <a:off x="63119" y="2107380"/>
            <a:ext cx="5448931"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800" dirty="0" err="1"/>
              <a:t>Zamjenicu</a:t>
            </a:r>
            <a:r>
              <a:rPr lang="en-GB" sz="2800" dirty="0"/>
              <a:t> </a:t>
            </a:r>
            <a:r>
              <a:rPr lang="en-GB" sz="2800" b="1" dirty="0">
                <a:solidFill>
                  <a:srgbClr val="FF0000"/>
                </a:solidFill>
              </a:rPr>
              <a:t>WHO</a:t>
            </a:r>
            <a:r>
              <a:rPr lang="en-GB" sz="2800" dirty="0"/>
              <a:t> </a:t>
            </a:r>
            <a:r>
              <a:rPr lang="en-GB" sz="2800" dirty="0" err="1"/>
              <a:t>koristimo</a:t>
            </a:r>
            <a:r>
              <a:rPr lang="en-GB" sz="2800" dirty="0"/>
              <a:t> </a:t>
            </a:r>
            <a:r>
              <a:rPr lang="en-GB" sz="2800" dirty="0" err="1"/>
              <a:t>kada</a:t>
            </a:r>
            <a:r>
              <a:rPr lang="en-GB" sz="2800" dirty="0"/>
              <a:t> </a:t>
            </a:r>
            <a:r>
              <a:rPr lang="en-GB" sz="2800" dirty="0" err="1"/>
              <a:t>govorimo</a:t>
            </a:r>
            <a:r>
              <a:rPr lang="en-GB" sz="2800" dirty="0"/>
              <a:t> o </a:t>
            </a:r>
            <a:r>
              <a:rPr lang="en-GB" sz="2800" dirty="0" err="1"/>
              <a:t>ljudima</a:t>
            </a:r>
            <a:r>
              <a:rPr lang="en-GB" sz="2800" dirty="0"/>
              <a:t>.</a:t>
            </a:r>
          </a:p>
          <a:p>
            <a:r>
              <a:rPr lang="en-GB" sz="2800" dirty="0" err="1"/>
              <a:t>Zamjenicu</a:t>
            </a:r>
            <a:r>
              <a:rPr lang="en-GB" sz="2800" dirty="0"/>
              <a:t> </a:t>
            </a:r>
            <a:r>
              <a:rPr lang="en-GB" sz="2800" b="1" dirty="0">
                <a:solidFill>
                  <a:srgbClr val="FF0000"/>
                </a:solidFill>
              </a:rPr>
              <a:t>WHICH</a:t>
            </a:r>
            <a:r>
              <a:rPr lang="en-GB" sz="2800" dirty="0"/>
              <a:t> </a:t>
            </a:r>
            <a:r>
              <a:rPr lang="en-GB" sz="2800" dirty="0" err="1"/>
              <a:t>koristimo</a:t>
            </a:r>
            <a:r>
              <a:rPr lang="en-GB" sz="2800" dirty="0"/>
              <a:t> </a:t>
            </a:r>
            <a:r>
              <a:rPr lang="en-GB" sz="2800" dirty="0" err="1"/>
              <a:t>kada</a:t>
            </a:r>
            <a:r>
              <a:rPr lang="en-GB" sz="2800" dirty="0"/>
              <a:t> </a:t>
            </a:r>
            <a:r>
              <a:rPr lang="en-GB" sz="2800" dirty="0" err="1"/>
              <a:t>govorimo</a:t>
            </a:r>
            <a:r>
              <a:rPr lang="en-GB" sz="2800" dirty="0"/>
              <a:t> o </a:t>
            </a:r>
            <a:r>
              <a:rPr lang="en-GB" sz="2800" dirty="0" err="1"/>
              <a:t>stvarima</a:t>
            </a:r>
            <a:r>
              <a:rPr lang="en-GB" sz="2800" dirty="0"/>
              <a:t>.</a:t>
            </a:r>
          </a:p>
          <a:p>
            <a:r>
              <a:rPr lang="en-GB" sz="2800" dirty="0" err="1"/>
              <a:t>Zamjenicu</a:t>
            </a:r>
            <a:r>
              <a:rPr lang="en-GB" sz="2800" dirty="0"/>
              <a:t> </a:t>
            </a:r>
            <a:r>
              <a:rPr lang="en-GB" sz="2800" b="1" dirty="0">
                <a:solidFill>
                  <a:srgbClr val="FF0000"/>
                </a:solidFill>
              </a:rPr>
              <a:t>THAT</a:t>
            </a:r>
            <a:r>
              <a:rPr lang="en-GB" sz="2800" dirty="0"/>
              <a:t> </a:t>
            </a:r>
            <a:r>
              <a:rPr lang="en-GB" sz="2800" dirty="0" err="1"/>
              <a:t>koristimo</a:t>
            </a:r>
            <a:r>
              <a:rPr lang="en-GB" sz="2800" dirty="0"/>
              <a:t> za </a:t>
            </a:r>
            <a:r>
              <a:rPr lang="en-GB" sz="2800" dirty="0" err="1"/>
              <a:t>osobe</a:t>
            </a:r>
            <a:r>
              <a:rPr lang="en-GB" sz="2800" dirty="0"/>
              <a:t> </a:t>
            </a:r>
            <a:r>
              <a:rPr lang="en-GB" sz="2800" dirty="0" err="1"/>
              <a:t>i</a:t>
            </a:r>
            <a:r>
              <a:rPr lang="en-GB" sz="2800" dirty="0"/>
              <a:t> </a:t>
            </a:r>
            <a:r>
              <a:rPr lang="en-GB" sz="2800" dirty="0" err="1"/>
              <a:t>stvari</a:t>
            </a:r>
            <a:r>
              <a:rPr lang="en-GB" sz="2800" dirty="0"/>
              <a:t>.</a:t>
            </a:r>
          </a:p>
        </p:txBody>
      </p:sp>
    </p:spTree>
    <p:extLst>
      <p:ext uri="{BB962C8B-B14F-4D97-AF65-F5344CB8AC3E}">
        <p14:creationId xmlns:p14="http://schemas.microsoft.com/office/powerpoint/2010/main" val="92891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additive="base">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additive="base">
                                        <p:cTn id="3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 calcmode="lin" valueType="num">
                                      <p:cBhvr>
                                        <p:cTn id="59"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60"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61" dur="500"/>
                                        <p:tgtEl>
                                          <p:spTgt spid="9">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9">
                                            <p:txEl>
                                              <p:pRg st="2" end="2"/>
                                            </p:txEl>
                                          </p:spTgt>
                                        </p:tgtEl>
                                        <p:attrNameLst>
                                          <p:attrName>style.visibility</p:attrName>
                                        </p:attrNameLst>
                                      </p:cBhvr>
                                      <p:to>
                                        <p:strVal val="visible"/>
                                      </p:to>
                                    </p:set>
                                    <p:anim calcmode="lin" valueType="num">
                                      <p:cBhvr additive="base">
                                        <p:cTn id="8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Effect transition="in" filter="fade">
                                      <p:cBhvr>
                                        <p:cTn id="94" dur="500"/>
                                        <p:tgtEl>
                                          <p:spTgt spid="11"/>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additive="base">
                                        <p:cTn id="99" dur="500" fill="hold"/>
                                        <p:tgtEl>
                                          <p:spTgt spid="18"/>
                                        </p:tgtEl>
                                        <p:attrNameLst>
                                          <p:attrName>ppt_x</p:attrName>
                                        </p:attrNameLst>
                                      </p:cBhvr>
                                      <p:tavLst>
                                        <p:tav tm="0">
                                          <p:val>
                                            <p:strVal val="#ppt_x"/>
                                          </p:val>
                                        </p:tav>
                                        <p:tav tm="100000">
                                          <p:val>
                                            <p:strVal val="#ppt_x"/>
                                          </p:val>
                                        </p:tav>
                                      </p:tavLst>
                                    </p:anim>
                                    <p:anim calcmode="lin" valueType="num">
                                      <p:cBhvr additive="base">
                                        <p:cTn id="10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9">
                                            <p:txEl>
                                              <p:pRg st="0" end="0"/>
                                            </p:txEl>
                                          </p:spTgt>
                                        </p:tgtEl>
                                        <p:attrNameLst>
                                          <p:attrName>style.visibility</p:attrName>
                                        </p:attrNameLst>
                                      </p:cBhvr>
                                      <p:to>
                                        <p:strVal val="visible"/>
                                      </p:to>
                                    </p:set>
                                    <p:animEffect transition="in" filter="fade">
                                      <p:cBhvr>
                                        <p:cTn id="105" dur="500"/>
                                        <p:tgtEl>
                                          <p:spTgt spid="19">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0">
                                            <p:txEl>
                                              <p:pRg st="0" end="0"/>
                                            </p:txEl>
                                          </p:spTgt>
                                        </p:tgtEl>
                                        <p:attrNameLst>
                                          <p:attrName>style.visibility</p:attrName>
                                        </p:attrNameLst>
                                      </p:cBhvr>
                                      <p:to>
                                        <p:strVal val="visible"/>
                                      </p:to>
                                    </p:set>
                                    <p:animEffect transition="in" filter="fade">
                                      <p:cBhvr>
                                        <p:cTn id="110" dur="500"/>
                                        <p:tgtEl>
                                          <p:spTgt spid="20">
                                            <p:txEl>
                                              <p:pRg st="0" end="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1">
                                            <p:txEl>
                                              <p:pRg st="0" end="0"/>
                                            </p:txEl>
                                          </p:spTgt>
                                        </p:tgtEl>
                                        <p:attrNameLst>
                                          <p:attrName>style.visibility</p:attrName>
                                        </p:attrNameLst>
                                      </p:cBhvr>
                                      <p:to>
                                        <p:strVal val="visible"/>
                                      </p:to>
                                    </p:set>
                                    <p:animEffect transition="in" filter="fade">
                                      <p:cBhvr>
                                        <p:cTn id="115" dur="500"/>
                                        <p:tgtEl>
                                          <p:spTgt spid="21">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 calcmode="lin" valueType="num">
                                      <p:cBhvr additive="base">
                                        <p:cTn id="120" dur="500" fill="hold"/>
                                        <p:tgtEl>
                                          <p:spTgt spid="22"/>
                                        </p:tgtEl>
                                        <p:attrNameLst>
                                          <p:attrName>ppt_x</p:attrName>
                                        </p:attrNameLst>
                                      </p:cBhvr>
                                      <p:tavLst>
                                        <p:tav tm="0">
                                          <p:val>
                                            <p:strVal val="#ppt_x"/>
                                          </p:val>
                                        </p:tav>
                                        <p:tav tm="100000">
                                          <p:val>
                                            <p:strVal val="#ppt_x"/>
                                          </p:val>
                                        </p:tav>
                                      </p:tavLst>
                                    </p:anim>
                                    <p:anim calcmode="lin" valueType="num">
                                      <p:cBhvr additive="base">
                                        <p:cTn id="1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8D1AD03C-2196-F057-F01B-3F43E70BD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3"/>
            <a:ext cx="5177040" cy="6855997"/>
          </a:xfrm>
          <a:prstGeom prst="rect">
            <a:avLst/>
          </a:prstGeom>
        </p:spPr>
      </p:pic>
      <p:pic>
        <p:nvPicPr>
          <p:cNvPr id="7" name="Content Placeholder 6">
            <a:extLst>
              <a:ext uri="{FF2B5EF4-FFF2-40B4-BE49-F238E27FC236}">
                <a16:creationId xmlns:a16="http://schemas.microsoft.com/office/drawing/2014/main" id="{3E87A770-9B27-78B9-AA6B-BE9CA5E2447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2014724"/>
            <a:ext cx="5181600" cy="3262927"/>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a:extLst>
              <a:ext uri="{FF2B5EF4-FFF2-40B4-BE49-F238E27FC236}">
                <a16:creationId xmlns:a16="http://schemas.microsoft.com/office/drawing/2014/main" id="{AB8D18C0-716D-528D-5DB6-3ABEBE9AB89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5390" y="1868137"/>
            <a:ext cx="4211307" cy="3600507"/>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ontent Placeholder 5">
            <a:extLst>
              <a:ext uri="{FF2B5EF4-FFF2-40B4-BE49-F238E27FC236}">
                <a16:creationId xmlns:a16="http://schemas.microsoft.com/office/drawing/2014/main" id="{C39F210E-48E5-58A6-AE32-9EA7F85A984F}"/>
              </a:ext>
            </a:extLst>
          </p:cNvPr>
          <p:cNvSpPr txBox="1">
            <a:spLocks/>
          </p:cNvSpPr>
          <p:nvPr/>
        </p:nvSpPr>
        <p:spPr>
          <a:xfrm>
            <a:off x="6096000" y="199586"/>
            <a:ext cx="5540610" cy="2073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b="1" dirty="0"/>
              <a:t>Look at the following sentences. Bolded words are also relative pronouns</a:t>
            </a:r>
            <a:r>
              <a:rPr lang="hr-HR" sz="2600" b="1" dirty="0"/>
              <a:t>:</a:t>
            </a:r>
            <a:r>
              <a:rPr lang="en-GB" sz="2600" b="1" dirty="0"/>
              <a:t> </a:t>
            </a:r>
            <a:r>
              <a:rPr lang="en-GB" sz="2600" b="1" dirty="0">
                <a:solidFill>
                  <a:srgbClr val="FF0707"/>
                </a:solidFill>
              </a:rPr>
              <a:t>WHERE, WHEN, WHOSE</a:t>
            </a:r>
            <a:r>
              <a:rPr lang="en-GB" sz="2600" b="1" dirty="0"/>
              <a:t>.</a:t>
            </a:r>
          </a:p>
          <a:p>
            <a:pPr marL="0" indent="0" algn="just">
              <a:buFont typeface="Arial" panose="020B0604020202020204" pitchFamily="34" charset="0"/>
              <a:buNone/>
            </a:pPr>
            <a:endParaRPr lang="en-GB" sz="2600" b="1" dirty="0"/>
          </a:p>
          <a:p>
            <a:pPr marL="0" indent="0">
              <a:buFont typeface="Arial" panose="020B0604020202020204" pitchFamily="34" charset="0"/>
              <a:buNone/>
            </a:pPr>
            <a:r>
              <a:rPr lang="en-GB" sz="2600" b="1" dirty="0"/>
              <a:t>Choose the correct relative pronouns.</a:t>
            </a:r>
          </a:p>
        </p:txBody>
      </p:sp>
      <p:sp>
        <p:nvSpPr>
          <p:cNvPr id="13" name="Oval 12">
            <a:extLst>
              <a:ext uri="{FF2B5EF4-FFF2-40B4-BE49-F238E27FC236}">
                <a16:creationId xmlns:a16="http://schemas.microsoft.com/office/drawing/2014/main" id="{3933BBF9-0975-B2DB-E114-6E51E0C7ACA3}"/>
              </a:ext>
            </a:extLst>
          </p:cNvPr>
          <p:cNvSpPr/>
          <p:nvPr/>
        </p:nvSpPr>
        <p:spPr>
          <a:xfrm>
            <a:off x="1887184" y="4181383"/>
            <a:ext cx="642952" cy="292963"/>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4" name="Oval 13">
            <a:extLst>
              <a:ext uri="{FF2B5EF4-FFF2-40B4-BE49-F238E27FC236}">
                <a16:creationId xmlns:a16="http://schemas.microsoft.com/office/drawing/2014/main" id="{2B160CA2-6CBC-F32E-C292-75C53F23CB57}"/>
              </a:ext>
            </a:extLst>
          </p:cNvPr>
          <p:cNvSpPr/>
          <p:nvPr/>
        </p:nvSpPr>
        <p:spPr>
          <a:xfrm>
            <a:off x="2503503" y="4451474"/>
            <a:ext cx="642952" cy="292963"/>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5" name="Oval 14">
            <a:extLst>
              <a:ext uri="{FF2B5EF4-FFF2-40B4-BE49-F238E27FC236}">
                <a16:creationId xmlns:a16="http://schemas.microsoft.com/office/drawing/2014/main" id="{FEB69E9E-D447-66B2-118B-CD1D803C538B}"/>
              </a:ext>
            </a:extLst>
          </p:cNvPr>
          <p:cNvSpPr/>
          <p:nvPr/>
        </p:nvSpPr>
        <p:spPr>
          <a:xfrm>
            <a:off x="1904332" y="4721565"/>
            <a:ext cx="642952" cy="292963"/>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6" name="Content Placeholder 5">
            <a:extLst>
              <a:ext uri="{FF2B5EF4-FFF2-40B4-BE49-F238E27FC236}">
                <a16:creationId xmlns:a16="http://schemas.microsoft.com/office/drawing/2014/main" id="{CCCDD0FC-1DD4-F3E4-599F-0A433761105D}"/>
              </a:ext>
            </a:extLst>
          </p:cNvPr>
          <p:cNvSpPr txBox="1">
            <a:spLocks/>
          </p:cNvSpPr>
          <p:nvPr/>
        </p:nvSpPr>
        <p:spPr>
          <a:xfrm>
            <a:off x="6110798" y="2481148"/>
            <a:ext cx="5540610" cy="457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600" b="1" dirty="0"/>
              <a:t>Check.</a:t>
            </a:r>
          </a:p>
          <a:p>
            <a:pPr marL="0" indent="0" algn="just">
              <a:buFont typeface="Arial" panose="020B0604020202020204" pitchFamily="34" charset="0"/>
              <a:buNone/>
            </a:pPr>
            <a:endParaRPr lang="en-GB" sz="2600" b="1" dirty="0"/>
          </a:p>
        </p:txBody>
      </p:sp>
      <p:sp>
        <p:nvSpPr>
          <p:cNvPr id="17" name="Content Placeholder 5">
            <a:extLst>
              <a:ext uri="{FF2B5EF4-FFF2-40B4-BE49-F238E27FC236}">
                <a16:creationId xmlns:a16="http://schemas.microsoft.com/office/drawing/2014/main" id="{2DB68C8B-E742-EE82-788B-288F11BF7260}"/>
              </a:ext>
            </a:extLst>
          </p:cNvPr>
          <p:cNvSpPr txBox="1">
            <a:spLocks/>
          </p:cNvSpPr>
          <p:nvPr/>
        </p:nvSpPr>
        <p:spPr>
          <a:xfrm>
            <a:off x="6784094" y="3098723"/>
            <a:ext cx="4194018" cy="267217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400" dirty="0"/>
              <a:t>We use </a:t>
            </a:r>
            <a:r>
              <a:rPr lang="en-GB" sz="2400" b="1" dirty="0">
                <a:solidFill>
                  <a:srgbClr val="FF0707"/>
                </a:solidFill>
              </a:rPr>
              <a:t>WHERE</a:t>
            </a:r>
            <a:r>
              <a:rPr lang="en-GB" sz="2400" dirty="0"/>
              <a:t> for a place.</a:t>
            </a:r>
            <a:endParaRPr lang="hr-HR" sz="2400" dirty="0"/>
          </a:p>
          <a:p>
            <a:pPr marL="0" indent="0" algn="just">
              <a:buFont typeface="Arial" panose="020B0604020202020204" pitchFamily="34" charset="0"/>
              <a:buNone/>
            </a:pPr>
            <a:r>
              <a:rPr lang="hr-HR" sz="2400" dirty="0">
                <a:solidFill>
                  <a:schemeClr val="accent1"/>
                </a:solidFill>
              </a:rPr>
              <a:t>W</a:t>
            </a:r>
            <a:r>
              <a:rPr lang="en-GB" sz="2400" dirty="0">
                <a:solidFill>
                  <a:schemeClr val="accent1"/>
                </a:solidFill>
              </a:rPr>
              <a:t>HERE </a:t>
            </a:r>
            <a:r>
              <a:rPr lang="en-GB" sz="2400" dirty="0" err="1">
                <a:solidFill>
                  <a:schemeClr val="accent1"/>
                </a:solidFill>
              </a:rPr>
              <a:t>koristimo</a:t>
            </a:r>
            <a:r>
              <a:rPr lang="en-GB" sz="2400" dirty="0">
                <a:solidFill>
                  <a:schemeClr val="accent1"/>
                </a:solidFill>
              </a:rPr>
              <a:t> za </a:t>
            </a:r>
            <a:r>
              <a:rPr lang="en-GB" sz="2400" dirty="0" err="1">
                <a:solidFill>
                  <a:schemeClr val="accent1"/>
                </a:solidFill>
              </a:rPr>
              <a:t>mjesta</a:t>
            </a:r>
            <a:r>
              <a:rPr lang="en-GB" sz="2400" dirty="0">
                <a:solidFill>
                  <a:schemeClr val="accent1"/>
                </a:solidFill>
              </a:rPr>
              <a:t>.</a:t>
            </a:r>
          </a:p>
          <a:p>
            <a:pPr marL="0" indent="0" algn="just">
              <a:buFont typeface="Arial" panose="020B0604020202020204" pitchFamily="34" charset="0"/>
              <a:buNone/>
            </a:pPr>
            <a:r>
              <a:rPr lang="en-GB" sz="2400" dirty="0"/>
              <a:t>We use </a:t>
            </a:r>
            <a:r>
              <a:rPr lang="en-GB" sz="2400" b="1" dirty="0">
                <a:solidFill>
                  <a:schemeClr val="accent6">
                    <a:lumMod val="75000"/>
                  </a:schemeClr>
                </a:solidFill>
              </a:rPr>
              <a:t>WHEN</a:t>
            </a:r>
            <a:r>
              <a:rPr lang="en-GB" sz="2400" dirty="0"/>
              <a:t> for a time.</a:t>
            </a:r>
            <a:endParaRPr lang="hr-HR" sz="2400" dirty="0"/>
          </a:p>
          <a:p>
            <a:pPr marL="0" indent="0" algn="just">
              <a:buFont typeface="Arial" panose="020B0604020202020204" pitchFamily="34" charset="0"/>
              <a:buNone/>
            </a:pPr>
            <a:r>
              <a:rPr lang="en-GB" sz="2400" dirty="0">
                <a:solidFill>
                  <a:schemeClr val="accent1"/>
                </a:solidFill>
              </a:rPr>
              <a:t>WHEN </a:t>
            </a:r>
            <a:r>
              <a:rPr lang="en-GB" sz="2400" dirty="0" err="1">
                <a:solidFill>
                  <a:schemeClr val="accent1"/>
                </a:solidFill>
              </a:rPr>
              <a:t>koristimo</a:t>
            </a:r>
            <a:r>
              <a:rPr lang="en-GB" sz="2400" dirty="0">
                <a:solidFill>
                  <a:schemeClr val="accent1"/>
                </a:solidFill>
              </a:rPr>
              <a:t> za </a:t>
            </a:r>
            <a:r>
              <a:rPr lang="en-GB" sz="2400" dirty="0" err="1">
                <a:solidFill>
                  <a:schemeClr val="accent1"/>
                </a:solidFill>
              </a:rPr>
              <a:t>vrijeme</a:t>
            </a:r>
            <a:r>
              <a:rPr lang="en-GB" sz="2400" dirty="0">
                <a:solidFill>
                  <a:schemeClr val="accent1"/>
                </a:solidFill>
              </a:rPr>
              <a:t>.</a:t>
            </a:r>
          </a:p>
          <a:p>
            <a:pPr marL="0" indent="0" algn="just">
              <a:buFont typeface="Arial" panose="020B0604020202020204" pitchFamily="34" charset="0"/>
              <a:buNone/>
            </a:pPr>
            <a:r>
              <a:rPr lang="en-GB" sz="2400" dirty="0"/>
              <a:t>We use </a:t>
            </a:r>
            <a:r>
              <a:rPr lang="en-GB" sz="2400" b="1" dirty="0">
                <a:solidFill>
                  <a:srgbClr val="7030A0"/>
                </a:solidFill>
              </a:rPr>
              <a:t>WHOSE</a:t>
            </a:r>
            <a:r>
              <a:rPr lang="en-GB" sz="2400" dirty="0"/>
              <a:t> for possession.</a:t>
            </a:r>
            <a:endParaRPr lang="hr-HR" sz="2400" dirty="0"/>
          </a:p>
          <a:p>
            <a:pPr marL="0" indent="0" algn="just">
              <a:buFont typeface="Arial" panose="020B0604020202020204" pitchFamily="34" charset="0"/>
              <a:buNone/>
            </a:pPr>
            <a:r>
              <a:rPr lang="en-GB" sz="2400" dirty="0">
                <a:solidFill>
                  <a:schemeClr val="accent1"/>
                </a:solidFill>
              </a:rPr>
              <a:t>WHOSE </a:t>
            </a:r>
            <a:r>
              <a:rPr lang="en-GB" sz="2400" dirty="0" err="1">
                <a:solidFill>
                  <a:schemeClr val="accent1"/>
                </a:solidFill>
              </a:rPr>
              <a:t>koristimo</a:t>
            </a:r>
            <a:r>
              <a:rPr lang="en-GB" sz="2400" dirty="0">
                <a:solidFill>
                  <a:schemeClr val="accent1"/>
                </a:solidFill>
              </a:rPr>
              <a:t> za </a:t>
            </a:r>
            <a:r>
              <a:rPr lang="en-GB" sz="2400" dirty="0" err="1">
                <a:solidFill>
                  <a:schemeClr val="accent1"/>
                </a:solidFill>
              </a:rPr>
              <a:t>vlasništvo</a:t>
            </a:r>
            <a:r>
              <a:rPr lang="en-GB" sz="2400" dirty="0">
                <a:solidFill>
                  <a:schemeClr val="accent1"/>
                </a:solidFill>
              </a:rPr>
              <a:t>.</a:t>
            </a:r>
          </a:p>
          <a:p>
            <a:pPr marL="0" indent="0" algn="just">
              <a:buFont typeface="Arial" panose="020B0604020202020204" pitchFamily="34" charset="0"/>
              <a:buNone/>
            </a:pPr>
            <a:endParaRPr lang="en-GB" sz="2600" b="1" dirty="0"/>
          </a:p>
        </p:txBody>
      </p:sp>
      <p:sp>
        <p:nvSpPr>
          <p:cNvPr id="18" name="Content Placeholder 5">
            <a:extLst>
              <a:ext uri="{FF2B5EF4-FFF2-40B4-BE49-F238E27FC236}">
                <a16:creationId xmlns:a16="http://schemas.microsoft.com/office/drawing/2014/main" id="{994BCC00-E35C-6BEE-DF33-7D4DF733CB53}"/>
              </a:ext>
            </a:extLst>
          </p:cNvPr>
          <p:cNvSpPr txBox="1">
            <a:spLocks/>
          </p:cNvSpPr>
          <p:nvPr/>
        </p:nvSpPr>
        <p:spPr>
          <a:xfrm>
            <a:off x="6096000" y="6050466"/>
            <a:ext cx="5540610" cy="457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600" b="1" dirty="0"/>
              <a:t>Match sentences (1-3) with rules (a-c).</a:t>
            </a:r>
          </a:p>
          <a:p>
            <a:pPr marL="0" indent="0" algn="just">
              <a:buFont typeface="Arial" panose="020B0604020202020204" pitchFamily="34" charset="0"/>
              <a:buNone/>
            </a:pPr>
            <a:endParaRPr lang="en-GB" sz="2600" b="1" dirty="0"/>
          </a:p>
        </p:txBody>
      </p:sp>
      <p:sp>
        <p:nvSpPr>
          <p:cNvPr id="19" name="TextBox 18">
            <a:extLst>
              <a:ext uri="{FF2B5EF4-FFF2-40B4-BE49-F238E27FC236}">
                <a16:creationId xmlns:a16="http://schemas.microsoft.com/office/drawing/2014/main" id="{3CFD6B46-D6CA-812B-0121-38698ACD8CD4}"/>
              </a:ext>
            </a:extLst>
          </p:cNvPr>
          <p:cNvSpPr txBox="1"/>
          <p:nvPr/>
        </p:nvSpPr>
        <p:spPr>
          <a:xfrm>
            <a:off x="11400287" y="5842337"/>
            <a:ext cx="1056444" cy="1015663"/>
          </a:xfrm>
          <a:prstGeom prst="rect">
            <a:avLst/>
          </a:prstGeom>
          <a:noFill/>
        </p:spPr>
        <p:txBody>
          <a:bodyPr wrap="square" rtlCol="0">
            <a:spAutoFit/>
          </a:bodyPr>
          <a:lstStyle/>
          <a:p>
            <a:r>
              <a:rPr lang="en-GB" sz="2000" b="1" dirty="0">
                <a:solidFill>
                  <a:srgbClr val="FF0000"/>
                </a:solidFill>
              </a:rPr>
              <a:t>1 – c)</a:t>
            </a:r>
          </a:p>
          <a:p>
            <a:r>
              <a:rPr lang="en-GB" sz="2000" b="1" dirty="0">
                <a:solidFill>
                  <a:srgbClr val="FF0000"/>
                </a:solidFill>
              </a:rPr>
              <a:t>2 – a) </a:t>
            </a:r>
          </a:p>
          <a:p>
            <a:r>
              <a:rPr lang="en-GB" sz="2000" b="1" dirty="0">
                <a:solidFill>
                  <a:srgbClr val="FF0000"/>
                </a:solidFill>
              </a:rPr>
              <a:t>3 – b)</a:t>
            </a:r>
          </a:p>
        </p:txBody>
      </p:sp>
    </p:spTree>
    <p:extLst>
      <p:ext uri="{BB962C8B-B14F-4D97-AF65-F5344CB8AC3E}">
        <p14:creationId xmlns:p14="http://schemas.microsoft.com/office/powerpoint/2010/main" val="238050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 calcmode="lin" valueType="num">
                                      <p:cBhvr additive="base">
                                        <p:cTn id="2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 calcmode="lin" valueType="num">
                                      <p:cBhvr additive="base">
                                        <p:cTn id="40"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 calcmode="lin" valueType="num">
                                      <p:cBhvr additive="base">
                                        <p:cTn id="6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6D57-0F5F-996B-B20B-7B29197882A6}"/>
              </a:ext>
            </a:extLst>
          </p:cNvPr>
          <p:cNvSpPr>
            <a:spLocks noGrp="1"/>
          </p:cNvSpPr>
          <p:nvPr>
            <p:ph type="title"/>
          </p:nvPr>
        </p:nvSpPr>
        <p:spPr>
          <a:xfrm>
            <a:off x="838200" y="68419"/>
            <a:ext cx="10515600" cy="1325563"/>
          </a:xfrm>
        </p:spPr>
        <p:txBody>
          <a:bodyPr/>
          <a:lstStyle/>
          <a:p>
            <a:r>
              <a:rPr lang="en-GB" i="1" dirty="0"/>
              <a:t>Workbook, page 97</a:t>
            </a:r>
          </a:p>
        </p:txBody>
      </p:sp>
      <p:pic>
        <p:nvPicPr>
          <p:cNvPr id="6" name="Content Placeholder 5">
            <a:extLst>
              <a:ext uri="{FF2B5EF4-FFF2-40B4-BE49-F238E27FC236}">
                <a16:creationId xmlns:a16="http://schemas.microsoft.com/office/drawing/2014/main" id="{AF1D05EF-B77D-5898-013B-282721FDBD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33473"/>
            <a:ext cx="3862763" cy="5143540"/>
          </a:xfrm>
        </p:spPr>
      </p:pic>
      <p:pic>
        <p:nvPicPr>
          <p:cNvPr id="8" name="Content Placeholder 7">
            <a:extLst>
              <a:ext uri="{FF2B5EF4-FFF2-40B4-BE49-F238E27FC236}">
                <a16:creationId xmlns:a16="http://schemas.microsoft.com/office/drawing/2014/main" id="{0C519F8B-6131-72C3-C57A-F101F3D463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75" b="375"/>
          <a:stretch/>
        </p:blipFill>
        <p:spPr>
          <a:xfrm>
            <a:off x="838200" y="1166813"/>
            <a:ext cx="3876986" cy="5410200"/>
          </a:xfrm>
        </p:spPr>
      </p:pic>
      <p:sp>
        <p:nvSpPr>
          <p:cNvPr id="14" name="TextBox 13">
            <a:extLst>
              <a:ext uri="{FF2B5EF4-FFF2-40B4-BE49-F238E27FC236}">
                <a16:creationId xmlns:a16="http://schemas.microsoft.com/office/drawing/2014/main" id="{E2D13B92-C2C8-C2C4-109D-AD2516175033}"/>
              </a:ext>
            </a:extLst>
          </p:cNvPr>
          <p:cNvSpPr txBox="1"/>
          <p:nvPr/>
        </p:nvSpPr>
        <p:spPr>
          <a:xfrm>
            <a:off x="6321538" y="1210794"/>
            <a:ext cx="5438775" cy="954107"/>
          </a:xfrm>
          <a:prstGeom prst="rect">
            <a:avLst/>
          </a:prstGeom>
          <a:noFill/>
        </p:spPr>
        <p:txBody>
          <a:bodyPr wrap="square" rtlCol="0">
            <a:spAutoFit/>
          </a:bodyPr>
          <a:lstStyle/>
          <a:p>
            <a:r>
              <a:rPr lang="en-GB" sz="2800" b="1" dirty="0"/>
              <a:t>Fill in the gaps with </a:t>
            </a:r>
            <a:r>
              <a:rPr lang="en-GB" sz="2800" b="1" dirty="0">
                <a:solidFill>
                  <a:schemeClr val="accent1"/>
                </a:solidFill>
              </a:rPr>
              <a:t>WHO</a:t>
            </a:r>
            <a:r>
              <a:rPr lang="en-GB" sz="2800" b="1" dirty="0"/>
              <a:t>, </a:t>
            </a:r>
            <a:r>
              <a:rPr lang="en-GB" sz="2800" b="1" dirty="0">
                <a:solidFill>
                  <a:schemeClr val="accent1"/>
                </a:solidFill>
              </a:rPr>
              <a:t>WHICH</a:t>
            </a:r>
            <a:r>
              <a:rPr lang="en-GB" sz="2800" b="1" dirty="0"/>
              <a:t>, </a:t>
            </a:r>
            <a:r>
              <a:rPr lang="en-GB" sz="2800" b="1" dirty="0">
                <a:solidFill>
                  <a:schemeClr val="accent1"/>
                </a:solidFill>
              </a:rPr>
              <a:t>WHERE</a:t>
            </a:r>
            <a:r>
              <a:rPr lang="en-GB" sz="2800" b="1" dirty="0"/>
              <a:t>, </a:t>
            </a:r>
            <a:r>
              <a:rPr lang="en-GB" sz="2800" b="1" dirty="0">
                <a:solidFill>
                  <a:schemeClr val="accent1"/>
                </a:solidFill>
              </a:rPr>
              <a:t>WHEN</a:t>
            </a:r>
            <a:r>
              <a:rPr lang="en-GB" sz="2800" b="1" dirty="0"/>
              <a:t>, </a:t>
            </a:r>
            <a:r>
              <a:rPr lang="en-GB" sz="2800" b="1" dirty="0">
                <a:solidFill>
                  <a:schemeClr val="accent1"/>
                </a:solidFill>
              </a:rPr>
              <a:t>WHOSE</a:t>
            </a:r>
            <a:r>
              <a:rPr lang="en-GB" sz="2800" b="1" dirty="0"/>
              <a:t>.</a:t>
            </a:r>
          </a:p>
        </p:txBody>
      </p:sp>
      <p:sp>
        <p:nvSpPr>
          <p:cNvPr id="15" name="TextBox 14">
            <a:extLst>
              <a:ext uri="{FF2B5EF4-FFF2-40B4-BE49-F238E27FC236}">
                <a16:creationId xmlns:a16="http://schemas.microsoft.com/office/drawing/2014/main" id="{33E91E33-BD81-ACB0-5922-47459760E695}"/>
              </a:ext>
            </a:extLst>
          </p:cNvPr>
          <p:cNvSpPr txBox="1"/>
          <p:nvPr/>
        </p:nvSpPr>
        <p:spPr>
          <a:xfrm>
            <a:off x="6321537" y="2274747"/>
            <a:ext cx="5438775" cy="523220"/>
          </a:xfrm>
          <a:prstGeom prst="rect">
            <a:avLst/>
          </a:prstGeom>
          <a:noFill/>
        </p:spPr>
        <p:txBody>
          <a:bodyPr wrap="square" rtlCol="0">
            <a:spAutoFit/>
          </a:bodyPr>
          <a:lstStyle/>
          <a:p>
            <a:pPr algn="just"/>
            <a:r>
              <a:rPr lang="en-GB" sz="2800" b="1" dirty="0"/>
              <a:t>Check.</a:t>
            </a:r>
          </a:p>
        </p:txBody>
      </p:sp>
      <p:sp>
        <p:nvSpPr>
          <p:cNvPr id="3" name="TextBox 2">
            <a:extLst>
              <a:ext uri="{FF2B5EF4-FFF2-40B4-BE49-F238E27FC236}">
                <a16:creationId xmlns:a16="http://schemas.microsoft.com/office/drawing/2014/main" id="{8EC252C0-AEC8-6F2C-D039-77773A25B1BF}"/>
              </a:ext>
            </a:extLst>
          </p:cNvPr>
          <p:cNvSpPr txBox="1"/>
          <p:nvPr/>
        </p:nvSpPr>
        <p:spPr>
          <a:xfrm>
            <a:off x="6246644" y="3250848"/>
            <a:ext cx="5438775" cy="1815882"/>
          </a:xfrm>
          <a:prstGeom prst="rect">
            <a:avLst/>
          </a:prstGeom>
          <a:noFill/>
        </p:spPr>
        <p:txBody>
          <a:bodyPr wrap="square" rtlCol="0">
            <a:spAutoFit/>
          </a:bodyPr>
          <a:lstStyle/>
          <a:p>
            <a:r>
              <a:rPr lang="en-GB" sz="2800" b="1" dirty="0"/>
              <a:t>Complete the sentences with </a:t>
            </a:r>
            <a:r>
              <a:rPr lang="en-GB" sz="2800" b="1" dirty="0">
                <a:solidFill>
                  <a:schemeClr val="accent1"/>
                </a:solidFill>
              </a:rPr>
              <a:t>WHO</a:t>
            </a:r>
            <a:r>
              <a:rPr lang="en-GB" sz="2800" b="1" dirty="0"/>
              <a:t>, </a:t>
            </a:r>
            <a:r>
              <a:rPr lang="en-GB" sz="2800" b="1" dirty="0">
                <a:solidFill>
                  <a:schemeClr val="accent1"/>
                </a:solidFill>
              </a:rPr>
              <a:t>WHICH</a:t>
            </a:r>
            <a:r>
              <a:rPr lang="en-GB" sz="2800" b="1" dirty="0"/>
              <a:t>, </a:t>
            </a:r>
            <a:r>
              <a:rPr lang="en-GB" sz="2800" b="1" dirty="0">
                <a:solidFill>
                  <a:schemeClr val="accent1"/>
                </a:solidFill>
              </a:rPr>
              <a:t>THAT</a:t>
            </a:r>
            <a:r>
              <a:rPr lang="en-GB" sz="2800" b="1" dirty="0"/>
              <a:t>, </a:t>
            </a:r>
            <a:r>
              <a:rPr lang="en-GB" sz="2800" b="1" dirty="0">
                <a:solidFill>
                  <a:schemeClr val="accent1"/>
                </a:solidFill>
              </a:rPr>
              <a:t>WHERE</a:t>
            </a:r>
            <a:r>
              <a:rPr lang="en-GB" sz="2800" b="1" dirty="0"/>
              <a:t>, </a:t>
            </a:r>
            <a:r>
              <a:rPr lang="en-GB" sz="2800" b="1" dirty="0">
                <a:solidFill>
                  <a:schemeClr val="accent1"/>
                </a:solidFill>
              </a:rPr>
              <a:t>WHEN</a:t>
            </a:r>
            <a:r>
              <a:rPr lang="en-GB" sz="2800" b="1" dirty="0"/>
              <a:t>, </a:t>
            </a:r>
            <a:r>
              <a:rPr lang="en-GB" sz="2800" b="1" dirty="0">
                <a:solidFill>
                  <a:schemeClr val="accent1"/>
                </a:solidFill>
              </a:rPr>
              <a:t>WHOSE</a:t>
            </a:r>
            <a:r>
              <a:rPr lang="en-GB" sz="2800" b="1" dirty="0"/>
              <a:t> </a:t>
            </a:r>
            <a:r>
              <a:rPr lang="hr-HR" sz="2800" b="1" dirty="0" err="1"/>
              <a:t>an</a:t>
            </a:r>
            <a:r>
              <a:rPr lang="en-GB" sz="2800" b="1" dirty="0"/>
              <a:t>d then do the puzzle below.</a:t>
            </a:r>
          </a:p>
        </p:txBody>
      </p:sp>
      <p:sp>
        <p:nvSpPr>
          <p:cNvPr id="11" name="TextBox 10">
            <a:extLst>
              <a:ext uri="{FF2B5EF4-FFF2-40B4-BE49-F238E27FC236}">
                <a16:creationId xmlns:a16="http://schemas.microsoft.com/office/drawing/2014/main" id="{73740EEE-0685-EA39-62D5-6B3DD5DB42B0}"/>
              </a:ext>
            </a:extLst>
          </p:cNvPr>
          <p:cNvSpPr txBox="1"/>
          <p:nvPr/>
        </p:nvSpPr>
        <p:spPr>
          <a:xfrm>
            <a:off x="6321536" y="5258001"/>
            <a:ext cx="5438775" cy="523220"/>
          </a:xfrm>
          <a:prstGeom prst="rect">
            <a:avLst/>
          </a:prstGeom>
          <a:noFill/>
        </p:spPr>
        <p:txBody>
          <a:bodyPr wrap="square" rtlCol="0">
            <a:spAutoFit/>
          </a:bodyPr>
          <a:lstStyle/>
          <a:p>
            <a:pPr algn="just"/>
            <a:r>
              <a:rPr lang="en-GB" sz="2800" b="1" dirty="0"/>
              <a:t>Check.</a:t>
            </a:r>
          </a:p>
        </p:txBody>
      </p:sp>
      <p:pic>
        <p:nvPicPr>
          <p:cNvPr id="10" name="Picture 9">
            <a:extLst>
              <a:ext uri="{FF2B5EF4-FFF2-40B4-BE49-F238E27FC236}">
                <a16:creationId xmlns:a16="http://schemas.microsoft.com/office/drawing/2014/main" id="{4E322053-C87F-ACA9-6A7F-122C57D54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38" y="2620840"/>
            <a:ext cx="5854383" cy="1616319"/>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14F81976-D543-A7F2-1B5D-D258682A6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687" y="2922911"/>
            <a:ext cx="5451875" cy="1235878"/>
          </a:xfrm>
          <a:prstGeom prst="rect">
            <a:avLst/>
          </a:prstGeom>
        </p:spPr>
      </p:pic>
      <p:pic>
        <p:nvPicPr>
          <p:cNvPr id="19" name="Picture 18">
            <a:extLst>
              <a:ext uri="{FF2B5EF4-FFF2-40B4-BE49-F238E27FC236}">
                <a16:creationId xmlns:a16="http://schemas.microsoft.com/office/drawing/2014/main" id="{7AAF2378-5C05-568F-75DD-04FACDE6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667" y="1323283"/>
            <a:ext cx="4809224" cy="4833719"/>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E257B2EA-E624-8566-C4DE-4D84F9F95D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382" y="1776729"/>
            <a:ext cx="4375618" cy="1622693"/>
          </a:xfrm>
          <a:prstGeom prst="rect">
            <a:avLst/>
          </a:prstGeom>
        </p:spPr>
      </p:pic>
      <p:pic>
        <p:nvPicPr>
          <p:cNvPr id="25" name="Picture 24">
            <a:extLst>
              <a:ext uri="{FF2B5EF4-FFF2-40B4-BE49-F238E27FC236}">
                <a16:creationId xmlns:a16="http://schemas.microsoft.com/office/drawing/2014/main" id="{7CB155EF-9DA7-1427-F423-6131DECFEC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769" y="3491345"/>
            <a:ext cx="2884055" cy="2352189"/>
          </a:xfrm>
          <a:prstGeom prst="rect">
            <a:avLst/>
          </a:prstGeom>
        </p:spPr>
      </p:pic>
    </p:spTree>
    <p:extLst>
      <p:ext uri="{BB962C8B-B14F-4D97-AF65-F5344CB8AC3E}">
        <p14:creationId xmlns:p14="http://schemas.microsoft.com/office/powerpoint/2010/main" val="33767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anim calcmode="lin" valueType="num">
                                      <p:cBhvr additive="base">
                                        <p:cTn id="4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3"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4400633-D386-7A38-9B6B-F5D4E2A0A9F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890" b="-1"/>
          <a:stretch/>
        </p:blipFill>
        <p:spPr>
          <a:xfrm>
            <a:off x="-1" y="-1"/>
            <a:ext cx="5308847" cy="6866267"/>
          </a:xfrm>
        </p:spPr>
      </p:pic>
      <p:pic>
        <p:nvPicPr>
          <p:cNvPr id="8" name="Content Placeholder 7">
            <a:extLst>
              <a:ext uri="{FF2B5EF4-FFF2-40B4-BE49-F238E27FC236}">
                <a16:creationId xmlns:a16="http://schemas.microsoft.com/office/drawing/2014/main" id="{93484124-80E7-9042-BC99-1E0DEAF18A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475" y="2115113"/>
            <a:ext cx="5203894" cy="2402424"/>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D59F801-F83A-B88E-4931-6260232276CF}"/>
              </a:ext>
            </a:extLst>
          </p:cNvPr>
          <p:cNvSpPr txBox="1"/>
          <p:nvPr/>
        </p:nvSpPr>
        <p:spPr>
          <a:xfrm>
            <a:off x="6241002" y="204186"/>
            <a:ext cx="5308847" cy="954107"/>
          </a:xfrm>
          <a:prstGeom prst="rect">
            <a:avLst/>
          </a:prstGeom>
          <a:noFill/>
        </p:spPr>
        <p:txBody>
          <a:bodyPr wrap="square" rtlCol="0">
            <a:spAutoFit/>
          </a:bodyPr>
          <a:lstStyle/>
          <a:p>
            <a:r>
              <a:rPr lang="en-GB" sz="2800" b="1" dirty="0"/>
              <a:t>Choose the correct pronoun to complete the sente</a:t>
            </a:r>
            <a:r>
              <a:rPr lang="hr-HR" sz="2800" b="1" dirty="0"/>
              <a:t>n</a:t>
            </a:r>
            <a:r>
              <a:rPr lang="en-GB" sz="2800" b="1" dirty="0" err="1"/>
              <a:t>ces</a:t>
            </a:r>
            <a:r>
              <a:rPr lang="en-GB" sz="2800" b="1" dirty="0"/>
              <a:t>.</a:t>
            </a:r>
          </a:p>
        </p:txBody>
      </p:sp>
      <p:sp>
        <p:nvSpPr>
          <p:cNvPr id="12" name="TextBox 11">
            <a:extLst>
              <a:ext uri="{FF2B5EF4-FFF2-40B4-BE49-F238E27FC236}">
                <a16:creationId xmlns:a16="http://schemas.microsoft.com/office/drawing/2014/main" id="{3858943E-5AA9-B125-8CAF-44919D2A83DB}"/>
              </a:ext>
            </a:extLst>
          </p:cNvPr>
          <p:cNvSpPr txBox="1"/>
          <p:nvPr/>
        </p:nvSpPr>
        <p:spPr>
          <a:xfrm>
            <a:off x="6241001" y="1247869"/>
            <a:ext cx="5308847" cy="523220"/>
          </a:xfrm>
          <a:prstGeom prst="rect">
            <a:avLst/>
          </a:prstGeom>
          <a:noFill/>
        </p:spPr>
        <p:txBody>
          <a:bodyPr wrap="square" rtlCol="0">
            <a:spAutoFit/>
          </a:bodyPr>
          <a:lstStyle/>
          <a:p>
            <a:pPr algn="just"/>
            <a:r>
              <a:rPr lang="en-GB" sz="2800" b="1" dirty="0"/>
              <a:t>Check.</a:t>
            </a:r>
          </a:p>
        </p:txBody>
      </p:sp>
      <p:sp>
        <p:nvSpPr>
          <p:cNvPr id="13" name="Oval 12">
            <a:extLst>
              <a:ext uri="{FF2B5EF4-FFF2-40B4-BE49-F238E27FC236}">
                <a16:creationId xmlns:a16="http://schemas.microsoft.com/office/drawing/2014/main" id="{3835D780-E3A5-C115-2BF0-A869E8DBDACA}"/>
              </a:ext>
            </a:extLst>
          </p:cNvPr>
          <p:cNvSpPr/>
          <p:nvPr/>
        </p:nvSpPr>
        <p:spPr>
          <a:xfrm>
            <a:off x="1767446" y="2467991"/>
            <a:ext cx="576260" cy="355107"/>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4" name="Oval 13">
            <a:extLst>
              <a:ext uri="{FF2B5EF4-FFF2-40B4-BE49-F238E27FC236}">
                <a16:creationId xmlns:a16="http://schemas.microsoft.com/office/drawing/2014/main" id="{E2C23270-27DA-E056-CC83-87FC0CF51D73}"/>
              </a:ext>
            </a:extLst>
          </p:cNvPr>
          <p:cNvSpPr/>
          <p:nvPr/>
        </p:nvSpPr>
        <p:spPr>
          <a:xfrm>
            <a:off x="2161023" y="2820869"/>
            <a:ext cx="576260" cy="355107"/>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5" name="Oval 14">
            <a:extLst>
              <a:ext uri="{FF2B5EF4-FFF2-40B4-BE49-F238E27FC236}">
                <a16:creationId xmlns:a16="http://schemas.microsoft.com/office/drawing/2014/main" id="{5918F128-A659-DE76-80DC-8EF81296BC9C}"/>
              </a:ext>
            </a:extLst>
          </p:cNvPr>
          <p:cNvSpPr/>
          <p:nvPr/>
        </p:nvSpPr>
        <p:spPr>
          <a:xfrm>
            <a:off x="2475392" y="3138771"/>
            <a:ext cx="576260" cy="355107"/>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6" name="Oval 15">
            <a:extLst>
              <a:ext uri="{FF2B5EF4-FFF2-40B4-BE49-F238E27FC236}">
                <a16:creationId xmlns:a16="http://schemas.microsoft.com/office/drawing/2014/main" id="{D9A3F46C-4FC6-B888-057B-CBD127D4F73E}"/>
              </a:ext>
            </a:extLst>
          </p:cNvPr>
          <p:cNvSpPr/>
          <p:nvPr/>
        </p:nvSpPr>
        <p:spPr>
          <a:xfrm>
            <a:off x="2150667" y="3473047"/>
            <a:ext cx="576260" cy="355107"/>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7" name="Oval 16">
            <a:extLst>
              <a:ext uri="{FF2B5EF4-FFF2-40B4-BE49-F238E27FC236}">
                <a16:creationId xmlns:a16="http://schemas.microsoft.com/office/drawing/2014/main" id="{C4447DD2-2C61-9262-CCD4-2585A7C59A2C}"/>
              </a:ext>
            </a:extLst>
          </p:cNvPr>
          <p:cNvSpPr/>
          <p:nvPr/>
        </p:nvSpPr>
        <p:spPr>
          <a:xfrm>
            <a:off x="2098190" y="3775228"/>
            <a:ext cx="576260" cy="355107"/>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8" name="Oval 17">
            <a:extLst>
              <a:ext uri="{FF2B5EF4-FFF2-40B4-BE49-F238E27FC236}">
                <a16:creationId xmlns:a16="http://schemas.microsoft.com/office/drawing/2014/main" id="{0D5280CF-841E-B6A8-4AFF-A4FB52263904}"/>
              </a:ext>
            </a:extLst>
          </p:cNvPr>
          <p:cNvSpPr/>
          <p:nvPr/>
        </p:nvSpPr>
        <p:spPr>
          <a:xfrm>
            <a:off x="2175526" y="4143827"/>
            <a:ext cx="498924" cy="320784"/>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pic>
        <p:nvPicPr>
          <p:cNvPr id="20" name="Picture 19">
            <a:extLst>
              <a:ext uri="{FF2B5EF4-FFF2-40B4-BE49-F238E27FC236}">
                <a16:creationId xmlns:a16="http://schemas.microsoft.com/office/drawing/2014/main" id="{44AFF0CC-8F73-B4DD-A4F3-9726F53D6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3" y="1860778"/>
            <a:ext cx="5281118" cy="2911092"/>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804B9729-6905-5F2D-69D4-9A2ADF9796C9}"/>
              </a:ext>
            </a:extLst>
          </p:cNvPr>
          <p:cNvSpPr txBox="1"/>
          <p:nvPr/>
        </p:nvSpPr>
        <p:spPr>
          <a:xfrm>
            <a:off x="6241001" y="2168490"/>
            <a:ext cx="5308847" cy="954107"/>
          </a:xfrm>
          <a:prstGeom prst="rect">
            <a:avLst/>
          </a:prstGeom>
          <a:noFill/>
        </p:spPr>
        <p:txBody>
          <a:bodyPr wrap="square" rtlCol="0">
            <a:spAutoFit/>
          </a:bodyPr>
          <a:lstStyle/>
          <a:p>
            <a:r>
              <a:rPr lang="en-GB" sz="2800" b="1" dirty="0"/>
              <a:t>Fill in the gaps with WHO, WHICH, WHOSE, WHERE </a:t>
            </a:r>
            <a:r>
              <a:rPr lang="hr-HR" sz="2800" b="1" dirty="0" err="1"/>
              <a:t>an</a:t>
            </a:r>
            <a:r>
              <a:rPr lang="en-GB" sz="2800" b="1" dirty="0"/>
              <a:t>d WHEN.</a:t>
            </a:r>
          </a:p>
        </p:txBody>
      </p:sp>
      <p:sp>
        <p:nvSpPr>
          <p:cNvPr id="24" name="TextBox 23">
            <a:extLst>
              <a:ext uri="{FF2B5EF4-FFF2-40B4-BE49-F238E27FC236}">
                <a16:creationId xmlns:a16="http://schemas.microsoft.com/office/drawing/2014/main" id="{F4349EDC-0491-DA00-DEDF-5961807F1A90}"/>
              </a:ext>
            </a:extLst>
          </p:cNvPr>
          <p:cNvSpPr txBox="1"/>
          <p:nvPr/>
        </p:nvSpPr>
        <p:spPr>
          <a:xfrm>
            <a:off x="6245551" y="3212184"/>
            <a:ext cx="5308847" cy="523220"/>
          </a:xfrm>
          <a:prstGeom prst="rect">
            <a:avLst/>
          </a:prstGeom>
          <a:noFill/>
        </p:spPr>
        <p:txBody>
          <a:bodyPr wrap="square" rtlCol="0">
            <a:spAutoFit/>
          </a:bodyPr>
          <a:lstStyle/>
          <a:p>
            <a:pPr algn="just"/>
            <a:r>
              <a:rPr lang="en-GB" sz="2800" b="1" dirty="0"/>
              <a:t>Check.</a:t>
            </a:r>
          </a:p>
        </p:txBody>
      </p:sp>
      <p:sp>
        <p:nvSpPr>
          <p:cNvPr id="25" name="TextBox 24">
            <a:extLst>
              <a:ext uri="{FF2B5EF4-FFF2-40B4-BE49-F238E27FC236}">
                <a16:creationId xmlns:a16="http://schemas.microsoft.com/office/drawing/2014/main" id="{53F96358-C4B1-92D6-5D64-F08C9CF0C32B}"/>
              </a:ext>
            </a:extLst>
          </p:cNvPr>
          <p:cNvSpPr txBox="1"/>
          <p:nvPr/>
        </p:nvSpPr>
        <p:spPr>
          <a:xfrm>
            <a:off x="2055576" y="2257610"/>
            <a:ext cx="932156" cy="369332"/>
          </a:xfrm>
          <a:prstGeom prst="rect">
            <a:avLst/>
          </a:prstGeom>
          <a:noFill/>
        </p:spPr>
        <p:txBody>
          <a:bodyPr wrap="square" rtlCol="0">
            <a:spAutoFit/>
          </a:bodyPr>
          <a:lstStyle/>
          <a:p>
            <a:r>
              <a:rPr lang="en-GB" b="1" dirty="0">
                <a:solidFill>
                  <a:srgbClr val="FF0000"/>
                </a:solidFill>
              </a:rPr>
              <a:t>which</a:t>
            </a:r>
          </a:p>
        </p:txBody>
      </p:sp>
      <p:sp>
        <p:nvSpPr>
          <p:cNvPr id="26" name="TextBox 25">
            <a:extLst>
              <a:ext uri="{FF2B5EF4-FFF2-40B4-BE49-F238E27FC236}">
                <a16:creationId xmlns:a16="http://schemas.microsoft.com/office/drawing/2014/main" id="{38AE069E-38EE-D93C-275B-73BDF71919B3}"/>
              </a:ext>
            </a:extLst>
          </p:cNvPr>
          <p:cNvSpPr txBox="1"/>
          <p:nvPr/>
        </p:nvSpPr>
        <p:spPr>
          <a:xfrm>
            <a:off x="1671428" y="2538960"/>
            <a:ext cx="932156" cy="369332"/>
          </a:xfrm>
          <a:prstGeom prst="rect">
            <a:avLst/>
          </a:prstGeom>
          <a:noFill/>
        </p:spPr>
        <p:txBody>
          <a:bodyPr wrap="square" rtlCol="0">
            <a:spAutoFit/>
          </a:bodyPr>
          <a:lstStyle/>
          <a:p>
            <a:r>
              <a:rPr lang="en-GB" b="1" dirty="0">
                <a:solidFill>
                  <a:srgbClr val="FF0000"/>
                </a:solidFill>
              </a:rPr>
              <a:t>where</a:t>
            </a:r>
          </a:p>
        </p:txBody>
      </p:sp>
      <p:sp>
        <p:nvSpPr>
          <p:cNvPr id="27" name="TextBox 26">
            <a:extLst>
              <a:ext uri="{FF2B5EF4-FFF2-40B4-BE49-F238E27FC236}">
                <a16:creationId xmlns:a16="http://schemas.microsoft.com/office/drawing/2014/main" id="{5A938C57-5893-4342-F641-B2BEA65FA18A}"/>
              </a:ext>
            </a:extLst>
          </p:cNvPr>
          <p:cNvSpPr txBox="1"/>
          <p:nvPr/>
        </p:nvSpPr>
        <p:spPr>
          <a:xfrm>
            <a:off x="1551805" y="2853858"/>
            <a:ext cx="932156" cy="369332"/>
          </a:xfrm>
          <a:prstGeom prst="rect">
            <a:avLst/>
          </a:prstGeom>
          <a:noFill/>
        </p:spPr>
        <p:txBody>
          <a:bodyPr wrap="square" rtlCol="0">
            <a:spAutoFit/>
          </a:bodyPr>
          <a:lstStyle/>
          <a:p>
            <a:r>
              <a:rPr lang="en-GB" b="1" dirty="0">
                <a:solidFill>
                  <a:srgbClr val="FF0000"/>
                </a:solidFill>
              </a:rPr>
              <a:t>whose</a:t>
            </a:r>
          </a:p>
        </p:txBody>
      </p:sp>
      <p:sp>
        <p:nvSpPr>
          <p:cNvPr id="28" name="TextBox 27">
            <a:extLst>
              <a:ext uri="{FF2B5EF4-FFF2-40B4-BE49-F238E27FC236}">
                <a16:creationId xmlns:a16="http://schemas.microsoft.com/office/drawing/2014/main" id="{37FFC649-4475-7A9A-4058-D2B3AAFB2A5E}"/>
              </a:ext>
            </a:extLst>
          </p:cNvPr>
          <p:cNvSpPr txBox="1"/>
          <p:nvPr/>
        </p:nvSpPr>
        <p:spPr>
          <a:xfrm>
            <a:off x="2055576" y="3166584"/>
            <a:ext cx="932156" cy="369332"/>
          </a:xfrm>
          <a:prstGeom prst="rect">
            <a:avLst/>
          </a:prstGeom>
          <a:noFill/>
        </p:spPr>
        <p:txBody>
          <a:bodyPr wrap="square" rtlCol="0">
            <a:spAutoFit/>
          </a:bodyPr>
          <a:lstStyle/>
          <a:p>
            <a:r>
              <a:rPr lang="en-GB" b="1" dirty="0">
                <a:solidFill>
                  <a:srgbClr val="FF0000"/>
                </a:solidFill>
              </a:rPr>
              <a:t>when</a:t>
            </a:r>
          </a:p>
        </p:txBody>
      </p:sp>
      <p:sp>
        <p:nvSpPr>
          <p:cNvPr id="29" name="TextBox 28">
            <a:extLst>
              <a:ext uri="{FF2B5EF4-FFF2-40B4-BE49-F238E27FC236}">
                <a16:creationId xmlns:a16="http://schemas.microsoft.com/office/drawing/2014/main" id="{AB42CE76-91F0-4F92-2181-E465DCE288BB}"/>
              </a:ext>
            </a:extLst>
          </p:cNvPr>
          <p:cNvSpPr txBox="1"/>
          <p:nvPr/>
        </p:nvSpPr>
        <p:spPr>
          <a:xfrm>
            <a:off x="1399864" y="3485285"/>
            <a:ext cx="932156" cy="369332"/>
          </a:xfrm>
          <a:prstGeom prst="rect">
            <a:avLst/>
          </a:prstGeom>
          <a:noFill/>
        </p:spPr>
        <p:txBody>
          <a:bodyPr wrap="square" rtlCol="0">
            <a:spAutoFit/>
          </a:bodyPr>
          <a:lstStyle/>
          <a:p>
            <a:r>
              <a:rPr lang="en-GB" b="1" dirty="0">
                <a:solidFill>
                  <a:srgbClr val="FF0000"/>
                </a:solidFill>
              </a:rPr>
              <a:t>who</a:t>
            </a:r>
          </a:p>
        </p:txBody>
      </p:sp>
      <p:sp>
        <p:nvSpPr>
          <p:cNvPr id="30" name="TextBox 29">
            <a:extLst>
              <a:ext uri="{FF2B5EF4-FFF2-40B4-BE49-F238E27FC236}">
                <a16:creationId xmlns:a16="http://schemas.microsoft.com/office/drawing/2014/main" id="{0EE36142-B905-9500-F3C8-8C4E60108C3B}"/>
              </a:ext>
            </a:extLst>
          </p:cNvPr>
          <p:cNvSpPr txBox="1"/>
          <p:nvPr/>
        </p:nvSpPr>
        <p:spPr>
          <a:xfrm>
            <a:off x="1870002" y="3777269"/>
            <a:ext cx="932156" cy="369332"/>
          </a:xfrm>
          <a:prstGeom prst="rect">
            <a:avLst/>
          </a:prstGeom>
          <a:noFill/>
        </p:spPr>
        <p:txBody>
          <a:bodyPr wrap="square" rtlCol="0">
            <a:spAutoFit/>
          </a:bodyPr>
          <a:lstStyle/>
          <a:p>
            <a:r>
              <a:rPr lang="en-GB" b="1" dirty="0">
                <a:solidFill>
                  <a:srgbClr val="FF0000"/>
                </a:solidFill>
              </a:rPr>
              <a:t>which</a:t>
            </a:r>
          </a:p>
        </p:txBody>
      </p:sp>
      <p:sp>
        <p:nvSpPr>
          <p:cNvPr id="31" name="TextBox 30">
            <a:extLst>
              <a:ext uri="{FF2B5EF4-FFF2-40B4-BE49-F238E27FC236}">
                <a16:creationId xmlns:a16="http://schemas.microsoft.com/office/drawing/2014/main" id="{825B0C71-F008-8DBA-7E02-774BD0396C70}"/>
              </a:ext>
            </a:extLst>
          </p:cNvPr>
          <p:cNvSpPr txBox="1"/>
          <p:nvPr/>
        </p:nvSpPr>
        <p:spPr>
          <a:xfrm>
            <a:off x="1551805" y="4104674"/>
            <a:ext cx="932156" cy="369332"/>
          </a:xfrm>
          <a:prstGeom prst="rect">
            <a:avLst/>
          </a:prstGeom>
          <a:noFill/>
        </p:spPr>
        <p:txBody>
          <a:bodyPr wrap="square" rtlCol="0">
            <a:spAutoFit/>
          </a:bodyPr>
          <a:lstStyle/>
          <a:p>
            <a:r>
              <a:rPr lang="en-GB" b="1" dirty="0">
                <a:solidFill>
                  <a:srgbClr val="FF0000"/>
                </a:solidFill>
              </a:rPr>
              <a:t>who</a:t>
            </a:r>
          </a:p>
        </p:txBody>
      </p:sp>
      <p:sp>
        <p:nvSpPr>
          <p:cNvPr id="33" name="TextBox 32">
            <a:extLst>
              <a:ext uri="{FF2B5EF4-FFF2-40B4-BE49-F238E27FC236}">
                <a16:creationId xmlns:a16="http://schemas.microsoft.com/office/drawing/2014/main" id="{FF19128C-8E95-47F5-6CEE-3FBD218024C9}"/>
              </a:ext>
            </a:extLst>
          </p:cNvPr>
          <p:cNvSpPr txBox="1"/>
          <p:nvPr/>
        </p:nvSpPr>
        <p:spPr>
          <a:xfrm>
            <a:off x="2567175" y="4394212"/>
            <a:ext cx="932156" cy="369332"/>
          </a:xfrm>
          <a:prstGeom prst="rect">
            <a:avLst/>
          </a:prstGeom>
          <a:noFill/>
        </p:spPr>
        <p:txBody>
          <a:bodyPr wrap="square" rtlCol="0">
            <a:spAutoFit/>
          </a:bodyPr>
          <a:lstStyle/>
          <a:p>
            <a:r>
              <a:rPr lang="en-GB" b="1" dirty="0">
                <a:solidFill>
                  <a:srgbClr val="FF0000"/>
                </a:solidFill>
              </a:rPr>
              <a:t>where</a:t>
            </a:r>
          </a:p>
        </p:txBody>
      </p:sp>
      <p:sp>
        <p:nvSpPr>
          <p:cNvPr id="34" name="TextBox 33">
            <a:extLst>
              <a:ext uri="{FF2B5EF4-FFF2-40B4-BE49-F238E27FC236}">
                <a16:creationId xmlns:a16="http://schemas.microsoft.com/office/drawing/2014/main" id="{AD430BA8-341E-21AA-9AE5-7791A4BA9CC3}"/>
              </a:ext>
            </a:extLst>
          </p:cNvPr>
          <p:cNvSpPr txBox="1"/>
          <p:nvPr/>
        </p:nvSpPr>
        <p:spPr>
          <a:xfrm>
            <a:off x="6304624" y="4040483"/>
            <a:ext cx="5308847" cy="954107"/>
          </a:xfrm>
          <a:prstGeom prst="rect">
            <a:avLst/>
          </a:prstGeom>
          <a:noFill/>
        </p:spPr>
        <p:txBody>
          <a:bodyPr wrap="square" rtlCol="0">
            <a:spAutoFit/>
          </a:bodyPr>
          <a:lstStyle/>
          <a:p>
            <a:r>
              <a:rPr lang="en-GB" sz="2800" b="1" dirty="0"/>
              <a:t>Finish the sentences any way you like.</a:t>
            </a:r>
          </a:p>
        </p:txBody>
      </p:sp>
      <p:pic>
        <p:nvPicPr>
          <p:cNvPr id="36" name="Picture 35">
            <a:extLst>
              <a:ext uri="{FF2B5EF4-FFF2-40B4-BE49-F238E27FC236}">
                <a16:creationId xmlns:a16="http://schemas.microsoft.com/office/drawing/2014/main" id="{CAB7507E-A0EE-A346-26CB-CF48888E3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16" y="1560309"/>
            <a:ext cx="5327422" cy="3932573"/>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a:extLst>
              <a:ext uri="{FF2B5EF4-FFF2-40B4-BE49-F238E27FC236}">
                <a16:creationId xmlns:a16="http://schemas.microsoft.com/office/drawing/2014/main" id="{07B5F924-C638-DA2E-17BD-1B9A599254A8}"/>
              </a:ext>
            </a:extLst>
          </p:cNvPr>
          <p:cNvSpPr txBox="1"/>
          <p:nvPr/>
        </p:nvSpPr>
        <p:spPr>
          <a:xfrm>
            <a:off x="6304624" y="5042118"/>
            <a:ext cx="5600331" cy="1815882"/>
          </a:xfrm>
          <a:prstGeom prst="rect">
            <a:avLst/>
          </a:prstGeom>
          <a:noFill/>
        </p:spPr>
        <p:txBody>
          <a:bodyPr wrap="square" rtlCol="0">
            <a:spAutoFit/>
          </a:bodyPr>
          <a:lstStyle/>
          <a:p>
            <a:pPr algn="ctr"/>
            <a:r>
              <a:rPr lang="en-GB" sz="2800" b="1" dirty="0"/>
              <a:t>Choose the correct relative pronoun.</a:t>
            </a:r>
          </a:p>
          <a:p>
            <a:pPr algn="ctr"/>
            <a:r>
              <a:rPr lang="en-GB" sz="2800" b="1" dirty="0">
                <a:hlinkClick r:id="rId6"/>
              </a:rPr>
              <a:t>https://learningapps.org/watch?v=p3mc2gbaa20</a:t>
            </a:r>
            <a:r>
              <a:rPr lang="en-GB" sz="2800" b="1" dirty="0"/>
              <a:t> </a:t>
            </a:r>
          </a:p>
        </p:txBody>
      </p:sp>
    </p:spTree>
    <p:extLst>
      <p:ext uri="{BB962C8B-B14F-4D97-AF65-F5344CB8AC3E}">
        <p14:creationId xmlns:p14="http://schemas.microsoft.com/office/powerpoint/2010/main" val="235534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additive="base">
                                        <p:cTn id="2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3">
                                            <p:txEl>
                                              <p:pRg st="0" end="0"/>
                                            </p:txEl>
                                          </p:spTgt>
                                        </p:tgtEl>
                                        <p:attrNameLst>
                                          <p:attrName>style.visibility</p:attrName>
                                        </p:attrNameLst>
                                      </p:cBhvr>
                                      <p:to>
                                        <p:strVal val="visible"/>
                                      </p:to>
                                    </p:set>
                                    <p:anim calcmode="lin" valueType="num">
                                      <p:cBhvr additive="base">
                                        <p:cTn id="7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4">
                                            <p:txEl>
                                              <p:pRg st="0" end="0"/>
                                            </p:txEl>
                                          </p:spTgt>
                                        </p:tgtEl>
                                        <p:attrNameLst>
                                          <p:attrName>style.visibility</p:attrName>
                                        </p:attrNameLst>
                                      </p:cBhvr>
                                      <p:to>
                                        <p:strVal val="visible"/>
                                      </p:to>
                                    </p:set>
                                    <p:anim calcmode="lin" valueType="num">
                                      <p:cBhvr additive="base">
                                        <p:cTn id="8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5">
                                            <p:txEl>
                                              <p:pRg st="0" end="0"/>
                                            </p:txEl>
                                          </p:spTgt>
                                        </p:tgtEl>
                                        <p:attrNameLst>
                                          <p:attrName>style.visibility</p:attrName>
                                        </p:attrNameLst>
                                      </p:cBhvr>
                                      <p:to>
                                        <p:strVal val="visible"/>
                                      </p:to>
                                    </p:set>
                                    <p:animEffect transition="in" filter="fade">
                                      <p:cBhvr>
                                        <p:cTn id="94" dur="500"/>
                                        <p:tgtEl>
                                          <p:spTgt spid="25">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6">
                                            <p:txEl>
                                              <p:pRg st="0" end="0"/>
                                            </p:txEl>
                                          </p:spTgt>
                                        </p:tgtEl>
                                        <p:attrNameLst>
                                          <p:attrName>style.visibility</p:attrName>
                                        </p:attrNameLst>
                                      </p:cBhvr>
                                      <p:to>
                                        <p:strVal val="visible"/>
                                      </p:to>
                                    </p:set>
                                    <p:animEffect transition="in" filter="fade">
                                      <p:cBhvr>
                                        <p:cTn id="99" dur="500"/>
                                        <p:tgtEl>
                                          <p:spTgt spid="26">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7">
                                            <p:txEl>
                                              <p:pRg st="0" end="0"/>
                                            </p:txEl>
                                          </p:spTgt>
                                        </p:tgtEl>
                                        <p:attrNameLst>
                                          <p:attrName>style.visibility</p:attrName>
                                        </p:attrNameLst>
                                      </p:cBhvr>
                                      <p:to>
                                        <p:strVal val="visible"/>
                                      </p:to>
                                    </p:set>
                                    <p:animEffect transition="in" filter="fade">
                                      <p:cBhvr>
                                        <p:cTn id="104" dur="500"/>
                                        <p:tgtEl>
                                          <p:spTgt spid="27">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fade">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9">
                                            <p:txEl>
                                              <p:pRg st="0" end="0"/>
                                            </p:txEl>
                                          </p:spTgt>
                                        </p:tgtEl>
                                        <p:attrNameLst>
                                          <p:attrName>style.visibility</p:attrName>
                                        </p:attrNameLst>
                                      </p:cBhvr>
                                      <p:to>
                                        <p:strVal val="visible"/>
                                      </p:to>
                                    </p:set>
                                    <p:animEffect transition="in" filter="fade">
                                      <p:cBhvr>
                                        <p:cTn id="114" dur="500"/>
                                        <p:tgtEl>
                                          <p:spTgt spid="29">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0">
                                            <p:txEl>
                                              <p:pRg st="0" end="0"/>
                                            </p:txEl>
                                          </p:spTgt>
                                        </p:tgtEl>
                                        <p:attrNameLst>
                                          <p:attrName>style.visibility</p:attrName>
                                        </p:attrNameLst>
                                      </p:cBhvr>
                                      <p:to>
                                        <p:strVal val="visible"/>
                                      </p:to>
                                    </p:set>
                                    <p:animEffect transition="in" filter="fade">
                                      <p:cBhvr>
                                        <p:cTn id="119" dur="500"/>
                                        <p:tgtEl>
                                          <p:spTgt spid="30">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1">
                                            <p:txEl>
                                              <p:pRg st="0" end="0"/>
                                            </p:txEl>
                                          </p:spTgt>
                                        </p:tgtEl>
                                        <p:attrNameLst>
                                          <p:attrName>style.visibility</p:attrName>
                                        </p:attrNameLst>
                                      </p:cBhvr>
                                      <p:to>
                                        <p:strVal val="visible"/>
                                      </p:to>
                                    </p:set>
                                    <p:animEffect transition="in" filter="fade">
                                      <p:cBhvr>
                                        <p:cTn id="124" dur="500"/>
                                        <p:tgtEl>
                                          <p:spTgt spid="31">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33">
                                            <p:txEl>
                                              <p:pRg st="0" end="0"/>
                                            </p:txEl>
                                          </p:spTgt>
                                        </p:tgtEl>
                                        <p:attrNameLst>
                                          <p:attrName>style.visibility</p:attrName>
                                        </p:attrNameLst>
                                      </p:cBhvr>
                                      <p:to>
                                        <p:strVal val="visible"/>
                                      </p:to>
                                    </p:set>
                                    <p:animEffect transition="in" filter="fade">
                                      <p:cBhvr>
                                        <p:cTn id="129" dur="500"/>
                                        <p:tgtEl>
                                          <p:spTgt spid="33">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nodeType="clickEffect">
                                  <p:stCondLst>
                                    <p:cond delay="0"/>
                                  </p:stCondLst>
                                  <p:childTnLst>
                                    <p:set>
                                      <p:cBhvr>
                                        <p:cTn id="133" dur="1" fill="hold">
                                          <p:stCondLst>
                                            <p:cond delay="0"/>
                                          </p:stCondLst>
                                        </p:cTn>
                                        <p:tgtEl>
                                          <p:spTgt spid="34">
                                            <p:txEl>
                                              <p:pRg st="0" end="0"/>
                                            </p:txEl>
                                          </p:spTgt>
                                        </p:tgtEl>
                                        <p:attrNameLst>
                                          <p:attrName>style.visibility</p:attrName>
                                        </p:attrNameLst>
                                      </p:cBhvr>
                                      <p:to>
                                        <p:strVal val="visible"/>
                                      </p:to>
                                    </p:set>
                                    <p:anim calcmode="lin" valueType="num">
                                      <p:cBhvr additive="base">
                                        <p:cTn id="13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35"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nodeType="clickEffect">
                                  <p:stCondLst>
                                    <p:cond delay="0"/>
                                  </p:stCondLst>
                                  <p:childTnLst>
                                    <p:set>
                                      <p:cBhvr>
                                        <p:cTn id="139" dur="1" fill="hold">
                                          <p:stCondLst>
                                            <p:cond delay="0"/>
                                          </p:stCondLst>
                                        </p:cTn>
                                        <p:tgtEl>
                                          <p:spTgt spid="36"/>
                                        </p:tgtEl>
                                        <p:attrNameLst>
                                          <p:attrName>style.visibility</p:attrName>
                                        </p:attrNameLst>
                                      </p:cBhvr>
                                      <p:to>
                                        <p:strVal val="visible"/>
                                      </p:to>
                                    </p:set>
                                    <p:anim calcmode="lin" valueType="num">
                                      <p:cBhvr>
                                        <p:cTn id="140" dur="500" fill="hold"/>
                                        <p:tgtEl>
                                          <p:spTgt spid="36"/>
                                        </p:tgtEl>
                                        <p:attrNameLst>
                                          <p:attrName>ppt_w</p:attrName>
                                        </p:attrNameLst>
                                      </p:cBhvr>
                                      <p:tavLst>
                                        <p:tav tm="0">
                                          <p:val>
                                            <p:fltVal val="0"/>
                                          </p:val>
                                        </p:tav>
                                        <p:tav tm="100000">
                                          <p:val>
                                            <p:strVal val="#ppt_w"/>
                                          </p:val>
                                        </p:tav>
                                      </p:tavLst>
                                    </p:anim>
                                    <p:anim calcmode="lin" valueType="num">
                                      <p:cBhvr>
                                        <p:cTn id="141" dur="500" fill="hold"/>
                                        <p:tgtEl>
                                          <p:spTgt spid="36"/>
                                        </p:tgtEl>
                                        <p:attrNameLst>
                                          <p:attrName>ppt_h</p:attrName>
                                        </p:attrNameLst>
                                      </p:cBhvr>
                                      <p:tavLst>
                                        <p:tav tm="0">
                                          <p:val>
                                            <p:fltVal val="0"/>
                                          </p:val>
                                        </p:tav>
                                        <p:tav tm="100000">
                                          <p:val>
                                            <p:strVal val="#ppt_h"/>
                                          </p:val>
                                        </p:tav>
                                      </p:tavLst>
                                    </p:anim>
                                    <p:animEffect transition="in" filter="fade">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37">
                                            <p:txEl>
                                              <p:pRg st="0" end="0"/>
                                            </p:txEl>
                                          </p:spTgt>
                                        </p:tgtEl>
                                        <p:attrNameLst>
                                          <p:attrName>style.visibility</p:attrName>
                                        </p:attrNameLst>
                                      </p:cBhvr>
                                      <p:to>
                                        <p:strVal val="visible"/>
                                      </p:to>
                                    </p:set>
                                    <p:anim calcmode="lin" valueType="num">
                                      <p:cBhvr additive="base">
                                        <p:cTn id="14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37">
                                            <p:txEl>
                                              <p:pRg st="1" end="1"/>
                                            </p:txEl>
                                          </p:spTgt>
                                        </p:tgtEl>
                                        <p:attrNameLst>
                                          <p:attrName>style.visibility</p:attrName>
                                        </p:attrNameLst>
                                      </p:cBhvr>
                                      <p:to>
                                        <p:strVal val="visible"/>
                                      </p:to>
                                    </p:set>
                                    <p:anim calcmode="lin" valueType="num">
                                      <p:cBhvr additive="base">
                                        <p:cTn id="153"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54"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6881-7B1E-24DE-8043-B2D2028FCC62}"/>
              </a:ext>
            </a:extLst>
          </p:cNvPr>
          <p:cNvSpPr>
            <a:spLocks noGrp="1"/>
          </p:cNvSpPr>
          <p:nvPr>
            <p:ph type="title"/>
          </p:nvPr>
        </p:nvSpPr>
        <p:spPr>
          <a:xfrm>
            <a:off x="862013" y="380737"/>
            <a:ext cx="10515600" cy="1325563"/>
          </a:xfrm>
        </p:spPr>
        <p:txBody>
          <a:bodyPr/>
          <a:lstStyle/>
          <a:p>
            <a:pPr algn="ctr"/>
            <a:r>
              <a:rPr lang="en-GB" b="1" dirty="0"/>
              <a:t>Pick Your Plate! A Global Guide to Nutrition</a:t>
            </a:r>
          </a:p>
        </p:txBody>
      </p:sp>
      <p:sp>
        <p:nvSpPr>
          <p:cNvPr id="4" name="TextBox 3">
            <a:extLst>
              <a:ext uri="{FF2B5EF4-FFF2-40B4-BE49-F238E27FC236}">
                <a16:creationId xmlns:a16="http://schemas.microsoft.com/office/drawing/2014/main" id="{4D022462-B390-657E-324A-D88C8FD797D6}"/>
              </a:ext>
            </a:extLst>
          </p:cNvPr>
          <p:cNvSpPr txBox="1"/>
          <p:nvPr/>
        </p:nvSpPr>
        <p:spPr>
          <a:xfrm flipH="1">
            <a:off x="885826" y="1773510"/>
            <a:ext cx="10467974" cy="1815882"/>
          </a:xfrm>
          <a:prstGeom prst="rect">
            <a:avLst/>
          </a:prstGeom>
          <a:noFill/>
        </p:spPr>
        <p:txBody>
          <a:bodyPr wrap="square" rtlCol="0">
            <a:spAutoFit/>
          </a:bodyPr>
          <a:lstStyle/>
          <a:p>
            <a:pPr algn="ctr"/>
            <a:r>
              <a:rPr lang="en-GB" sz="2800" i="0" dirty="0">
                <a:solidFill>
                  <a:srgbClr val="2A2313"/>
                </a:solidFill>
                <a:effectLst/>
              </a:rPr>
              <a:t>Travel around the world with Plato to learn about building healthy meals. Pick your favourite plates for morning, midday, and evening meals. Be sure to meet your daily nutritional needs while not going over your budget! </a:t>
            </a:r>
            <a:endParaRPr lang="en-GB" sz="2800" dirty="0"/>
          </a:p>
        </p:txBody>
      </p:sp>
      <p:sp>
        <p:nvSpPr>
          <p:cNvPr id="6" name="TextBox 5">
            <a:extLst>
              <a:ext uri="{FF2B5EF4-FFF2-40B4-BE49-F238E27FC236}">
                <a16:creationId xmlns:a16="http://schemas.microsoft.com/office/drawing/2014/main" id="{57355567-E166-BF82-DF13-52C946C3B674}"/>
              </a:ext>
            </a:extLst>
          </p:cNvPr>
          <p:cNvSpPr txBox="1"/>
          <p:nvPr/>
        </p:nvSpPr>
        <p:spPr>
          <a:xfrm>
            <a:off x="3071813" y="3656602"/>
            <a:ext cx="6096000" cy="538609"/>
          </a:xfrm>
          <a:prstGeom prst="rect">
            <a:avLst/>
          </a:prstGeom>
          <a:noFill/>
        </p:spPr>
        <p:txBody>
          <a:bodyPr wrap="square">
            <a:spAutoFit/>
          </a:bodyPr>
          <a:lstStyle/>
          <a:p>
            <a:pPr algn="ctr"/>
            <a:r>
              <a:rPr lang="en-GB" sz="2900" dirty="0">
                <a:hlinkClick r:id="rId2"/>
              </a:rPr>
              <a:t>https://ssec.si.edu/pick-your-plate</a:t>
            </a:r>
            <a:r>
              <a:rPr lang="en-GB" sz="2900" dirty="0"/>
              <a:t> </a:t>
            </a:r>
          </a:p>
        </p:txBody>
      </p:sp>
      <p:pic>
        <p:nvPicPr>
          <p:cNvPr id="8" name="Picture 7">
            <a:extLst>
              <a:ext uri="{FF2B5EF4-FFF2-40B4-BE49-F238E27FC236}">
                <a16:creationId xmlns:a16="http://schemas.microsoft.com/office/drawing/2014/main" id="{A12D61D6-777A-F1C1-77AB-C16639395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118" y="4384023"/>
            <a:ext cx="3939764" cy="2222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812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48B46EB-0570-E782-4B5F-4DA051D9944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5421719" cy="6858000"/>
          </a:xfrm>
        </p:spPr>
      </p:pic>
      <p:sp>
        <p:nvSpPr>
          <p:cNvPr id="6" name="Content Placeholder 5">
            <a:extLst>
              <a:ext uri="{FF2B5EF4-FFF2-40B4-BE49-F238E27FC236}">
                <a16:creationId xmlns:a16="http://schemas.microsoft.com/office/drawing/2014/main" id="{B1D07C5C-40A7-F423-C4CD-B72B5FB230A7}"/>
              </a:ext>
            </a:extLst>
          </p:cNvPr>
          <p:cNvSpPr>
            <a:spLocks noGrp="1"/>
          </p:cNvSpPr>
          <p:nvPr>
            <p:ph sz="half" idx="2"/>
          </p:nvPr>
        </p:nvSpPr>
        <p:spPr>
          <a:xfrm>
            <a:off x="6357935" y="171450"/>
            <a:ext cx="5181600" cy="1003300"/>
          </a:xfrm>
        </p:spPr>
        <p:txBody>
          <a:bodyPr>
            <a:normAutofit/>
          </a:bodyPr>
          <a:lstStyle/>
          <a:p>
            <a:pPr marL="0" indent="0">
              <a:buNone/>
            </a:pPr>
            <a:r>
              <a:rPr lang="en-GB" sz="2600" b="1" dirty="0"/>
              <a:t>Which is the odd one out in each group, and why?</a:t>
            </a:r>
          </a:p>
        </p:txBody>
      </p:sp>
      <p:sp>
        <p:nvSpPr>
          <p:cNvPr id="9" name="Content Placeholder 5">
            <a:extLst>
              <a:ext uri="{FF2B5EF4-FFF2-40B4-BE49-F238E27FC236}">
                <a16:creationId xmlns:a16="http://schemas.microsoft.com/office/drawing/2014/main" id="{633B8C40-88E9-C55B-3E33-28EFF1225BFE}"/>
              </a:ext>
            </a:extLst>
          </p:cNvPr>
          <p:cNvSpPr txBox="1">
            <a:spLocks/>
          </p:cNvSpPr>
          <p:nvPr/>
        </p:nvSpPr>
        <p:spPr>
          <a:xfrm>
            <a:off x="6357935" y="1190261"/>
            <a:ext cx="5181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600" b="1" dirty="0"/>
              <a:t>Check.</a:t>
            </a:r>
          </a:p>
        </p:txBody>
      </p:sp>
      <p:sp>
        <p:nvSpPr>
          <p:cNvPr id="10" name="Content Placeholder 5">
            <a:extLst>
              <a:ext uri="{FF2B5EF4-FFF2-40B4-BE49-F238E27FC236}">
                <a16:creationId xmlns:a16="http://schemas.microsoft.com/office/drawing/2014/main" id="{6DF3DC42-F0DC-B6A5-5109-1A6C3D6040A1}"/>
              </a:ext>
            </a:extLst>
          </p:cNvPr>
          <p:cNvSpPr txBox="1">
            <a:spLocks/>
          </p:cNvSpPr>
          <p:nvPr/>
        </p:nvSpPr>
        <p:spPr>
          <a:xfrm>
            <a:off x="6342365" y="1954010"/>
            <a:ext cx="5181601" cy="1003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b="1" dirty="0"/>
              <a:t>Which food does not belong to the group?</a:t>
            </a:r>
          </a:p>
        </p:txBody>
      </p:sp>
      <p:sp>
        <p:nvSpPr>
          <p:cNvPr id="11" name="Content Placeholder 5">
            <a:extLst>
              <a:ext uri="{FF2B5EF4-FFF2-40B4-BE49-F238E27FC236}">
                <a16:creationId xmlns:a16="http://schemas.microsoft.com/office/drawing/2014/main" id="{4218D88F-B49C-0684-ED54-E100BD9DD56B}"/>
              </a:ext>
            </a:extLst>
          </p:cNvPr>
          <p:cNvSpPr txBox="1">
            <a:spLocks/>
          </p:cNvSpPr>
          <p:nvPr/>
        </p:nvSpPr>
        <p:spPr>
          <a:xfrm>
            <a:off x="6357935" y="2917719"/>
            <a:ext cx="5181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600" b="1" dirty="0"/>
              <a:t>Check.</a:t>
            </a:r>
          </a:p>
        </p:txBody>
      </p:sp>
      <p:sp>
        <p:nvSpPr>
          <p:cNvPr id="12" name="Content Placeholder 5">
            <a:extLst>
              <a:ext uri="{FF2B5EF4-FFF2-40B4-BE49-F238E27FC236}">
                <a16:creationId xmlns:a16="http://schemas.microsoft.com/office/drawing/2014/main" id="{25E8EEE1-A088-E7A0-8AA7-4061DB6C020E}"/>
              </a:ext>
            </a:extLst>
          </p:cNvPr>
          <p:cNvSpPr txBox="1">
            <a:spLocks/>
          </p:cNvSpPr>
          <p:nvPr/>
        </p:nvSpPr>
        <p:spPr>
          <a:xfrm>
            <a:off x="6385932" y="3852861"/>
            <a:ext cx="5309737" cy="902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b="1" dirty="0"/>
              <a:t>Match the words to their definitions.</a:t>
            </a:r>
          </a:p>
        </p:txBody>
      </p:sp>
      <p:sp>
        <p:nvSpPr>
          <p:cNvPr id="13" name="Content Placeholder 5">
            <a:extLst>
              <a:ext uri="{FF2B5EF4-FFF2-40B4-BE49-F238E27FC236}">
                <a16:creationId xmlns:a16="http://schemas.microsoft.com/office/drawing/2014/main" id="{05B44E4A-4B22-21B0-7DCC-31CBD3E97F10}"/>
              </a:ext>
            </a:extLst>
          </p:cNvPr>
          <p:cNvSpPr txBox="1">
            <a:spLocks/>
          </p:cNvSpPr>
          <p:nvPr/>
        </p:nvSpPr>
        <p:spPr>
          <a:xfrm>
            <a:off x="6357935" y="4444671"/>
            <a:ext cx="5181600" cy="742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600" b="1" dirty="0"/>
              <a:t>Check.</a:t>
            </a:r>
          </a:p>
        </p:txBody>
      </p:sp>
      <p:sp>
        <p:nvSpPr>
          <p:cNvPr id="17" name="Content Placeholder 5">
            <a:extLst>
              <a:ext uri="{FF2B5EF4-FFF2-40B4-BE49-F238E27FC236}">
                <a16:creationId xmlns:a16="http://schemas.microsoft.com/office/drawing/2014/main" id="{3CF97858-7D9E-809A-5EDA-0BF4BF7C7427}"/>
              </a:ext>
            </a:extLst>
          </p:cNvPr>
          <p:cNvSpPr txBox="1">
            <a:spLocks/>
          </p:cNvSpPr>
          <p:nvPr/>
        </p:nvSpPr>
        <p:spPr>
          <a:xfrm>
            <a:off x="6342366" y="5357150"/>
            <a:ext cx="5626474" cy="1066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b="1" dirty="0"/>
              <a:t>Look at the definitions of the word DIET. Cross out the wrong definition.</a:t>
            </a:r>
          </a:p>
        </p:txBody>
      </p:sp>
      <p:pic>
        <p:nvPicPr>
          <p:cNvPr id="19" name="Picture 18">
            <a:extLst>
              <a:ext uri="{FF2B5EF4-FFF2-40B4-BE49-F238E27FC236}">
                <a16:creationId xmlns:a16="http://schemas.microsoft.com/office/drawing/2014/main" id="{6D84163E-DA83-72D1-3784-AB2EA7EB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54" y="2252662"/>
            <a:ext cx="5195608" cy="2200275"/>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Oval 21">
            <a:extLst>
              <a:ext uri="{FF2B5EF4-FFF2-40B4-BE49-F238E27FC236}">
                <a16:creationId xmlns:a16="http://schemas.microsoft.com/office/drawing/2014/main" id="{5A4734BE-B2CD-9051-2A83-955E34140924}"/>
              </a:ext>
            </a:extLst>
          </p:cNvPr>
          <p:cNvSpPr/>
          <p:nvPr/>
        </p:nvSpPr>
        <p:spPr>
          <a:xfrm>
            <a:off x="1485900" y="2952750"/>
            <a:ext cx="971550" cy="333375"/>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23" name="Oval 22">
            <a:extLst>
              <a:ext uri="{FF2B5EF4-FFF2-40B4-BE49-F238E27FC236}">
                <a16:creationId xmlns:a16="http://schemas.microsoft.com/office/drawing/2014/main" id="{F313198F-6C17-EAF1-9E39-8AAD469FD2C0}"/>
              </a:ext>
            </a:extLst>
          </p:cNvPr>
          <p:cNvSpPr/>
          <p:nvPr/>
        </p:nvSpPr>
        <p:spPr>
          <a:xfrm>
            <a:off x="2828925" y="3343274"/>
            <a:ext cx="971550" cy="333375"/>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24" name="Oval 23">
            <a:extLst>
              <a:ext uri="{FF2B5EF4-FFF2-40B4-BE49-F238E27FC236}">
                <a16:creationId xmlns:a16="http://schemas.microsoft.com/office/drawing/2014/main" id="{95165A4E-A01B-2149-A94E-C7A2BB8852B3}"/>
              </a:ext>
            </a:extLst>
          </p:cNvPr>
          <p:cNvSpPr/>
          <p:nvPr/>
        </p:nvSpPr>
        <p:spPr>
          <a:xfrm>
            <a:off x="352425" y="3686174"/>
            <a:ext cx="971550" cy="333375"/>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25" name="Oval 24">
            <a:extLst>
              <a:ext uri="{FF2B5EF4-FFF2-40B4-BE49-F238E27FC236}">
                <a16:creationId xmlns:a16="http://schemas.microsoft.com/office/drawing/2014/main" id="{BAD58399-6E15-17BA-9D89-5F53A2B3BA4A}"/>
              </a:ext>
            </a:extLst>
          </p:cNvPr>
          <p:cNvSpPr/>
          <p:nvPr/>
        </p:nvSpPr>
        <p:spPr>
          <a:xfrm>
            <a:off x="296908" y="4069555"/>
            <a:ext cx="971550" cy="333375"/>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pic>
        <p:nvPicPr>
          <p:cNvPr id="27" name="Picture 26">
            <a:extLst>
              <a:ext uri="{FF2B5EF4-FFF2-40B4-BE49-F238E27FC236}">
                <a16:creationId xmlns:a16="http://schemas.microsoft.com/office/drawing/2014/main" id="{441D7D46-854C-6E7E-30C1-78667F08F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2219247"/>
            <a:ext cx="5438962" cy="2286078"/>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Oval 29">
            <a:extLst>
              <a:ext uri="{FF2B5EF4-FFF2-40B4-BE49-F238E27FC236}">
                <a16:creationId xmlns:a16="http://schemas.microsoft.com/office/drawing/2014/main" id="{09465B96-37F8-1886-83CB-01199A21C7E1}"/>
              </a:ext>
            </a:extLst>
          </p:cNvPr>
          <p:cNvSpPr/>
          <p:nvPr/>
        </p:nvSpPr>
        <p:spPr>
          <a:xfrm>
            <a:off x="2025585" y="2887662"/>
            <a:ext cx="544919" cy="333375"/>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31" name="Oval 30">
            <a:extLst>
              <a:ext uri="{FF2B5EF4-FFF2-40B4-BE49-F238E27FC236}">
                <a16:creationId xmlns:a16="http://schemas.microsoft.com/office/drawing/2014/main" id="{68285B66-8E36-DEF7-B34F-7373304055F7}"/>
              </a:ext>
            </a:extLst>
          </p:cNvPr>
          <p:cNvSpPr/>
          <p:nvPr/>
        </p:nvSpPr>
        <p:spPr>
          <a:xfrm>
            <a:off x="2825683" y="3221037"/>
            <a:ext cx="544919" cy="333375"/>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32" name="Oval 31">
            <a:extLst>
              <a:ext uri="{FF2B5EF4-FFF2-40B4-BE49-F238E27FC236}">
                <a16:creationId xmlns:a16="http://schemas.microsoft.com/office/drawing/2014/main" id="{0D589925-1177-5939-30EB-396D2881F46D}"/>
              </a:ext>
            </a:extLst>
          </p:cNvPr>
          <p:cNvSpPr/>
          <p:nvPr/>
        </p:nvSpPr>
        <p:spPr>
          <a:xfrm>
            <a:off x="352423" y="3633786"/>
            <a:ext cx="544919" cy="333375"/>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33" name="Oval 32">
            <a:extLst>
              <a:ext uri="{FF2B5EF4-FFF2-40B4-BE49-F238E27FC236}">
                <a16:creationId xmlns:a16="http://schemas.microsoft.com/office/drawing/2014/main" id="{AC5F30FF-A7E9-E0E2-C76A-9D42AEB83DF6}"/>
              </a:ext>
            </a:extLst>
          </p:cNvPr>
          <p:cNvSpPr/>
          <p:nvPr/>
        </p:nvSpPr>
        <p:spPr>
          <a:xfrm>
            <a:off x="1007771" y="3950491"/>
            <a:ext cx="1046150" cy="433389"/>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pic>
        <p:nvPicPr>
          <p:cNvPr id="35" name="Picture 34">
            <a:extLst>
              <a:ext uri="{FF2B5EF4-FFF2-40B4-BE49-F238E27FC236}">
                <a16:creationId xmlns:a16="http://schemas.microsoft.com/office/drawing/2014/main" id="{E91E55A8-3FB6-0911-89DA-933BFFBA5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71" y="2833611"/>
            <a:ext cx="5906747" cy="1228994"/>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TextBox 37">
            <a:extLst>
              <a:ext uri="{FF2B5EF4-FFF2-40B4-BE49-F238E27FC236}">
                <a16:creationId xmlns:a16="http://schemas.microsoft.com/office/drawing/2014/main" id="{8F0DB2F9-15CC-C8E9-115A-1361E8F15E45}"/>
              </a:ext>
            </a:extLst>
          </p:cNvPr>
          <p:cNvSpPr txBox="1"/>
          <p:nvPr/>
        </p:nvSpPr>
        <p:spPr>
          <a:xfrm>
            <a:off x="1010895" y="2984659"/>
            <a:ext cx="361949" cy="369332"/>
          </a:xfrm>
          <a:prstGeom prst="rect">
            <a:avLst/>
          </a:prstGeom>
          <a:noFill/>
        </p:spPr>
        <p:txBody>
          <a:bodyPr wrap="square" rtlCol="0">
            <a:spAutoFit/>
          </a:bodyPr>
          <a:lstStyle/>
          <a:p>
            <a:r>
              <a:rPr lang="en-GB" b="1" dirty="0">
                <a:solidFill>
                  <a:srgbClr val="FF0000"/>
                </a:solidFill>
              </a:rPr>
              <a:t>c)</a:t>
            </a:r>
          </a:p>
        </p:txBody>
      </p:sp>
      <p:sp>
        <p:nvSpPr>
          <p:cNvPr id="39" name="TextBox 38">
            <a:extLst>
              <a:ext uri="{FF2B5EF4-FFF2-40B4-BE49-F238E27FC236}">
                <a16:creationId xmlns:a16="http://schemas.microsoft.com/office/drawing/2014/main" id="{9100E105-B54A-AD3C-10B9-2A8902AF4869}"/>
              </a:ext>
            </a:extLst>
          </p:cNvPr>
          <p:cNvSpPr txBox="1"/>
          <p:nvPr/>
        </p:nvSpPr>
        <p:spPr>
          <a:xfrm>
            <a:off x="771839" y="3243454"/>
            <a:ext cx="432417" cy="369332"/>
          </a:xfrm>
          <a:prstGeom prst="rect">
            <a:avLst/>
          </a:prstGeom>
          <a:noFill/>
        </p:spPr>
        <p:txBody>
          <a:bodyPr wrap="square" rtlCol="0">
            <a:spAutoFit/>
          </a:bodyPr>
          <a:lstStyle/>
          <a:p>
            <a:r>
              <a:rPr lang="en-GB" b="1" dirty="0">
                <a:solidFill>
                  <a:srgbClr val="FF0000"/>
                </a:solidFill>
              </a:rPr>
              <a:t>d)</a:t>
            </a:r>
          </a:p>
        </p:txBody>
      </p:sp>
      <p:sp>
        <p:nvSpPr>
          <p:cNvPr id="40" name="TextBox 39">
            <a:extLst>
              <a:ext uri="{FF2B5EF4-FFF2-40B4-BE49-F238E27FC236}">
                <a16:creationId xmlns:a16="http://schemas.microsoft.com/office/drawing/2014/main" id="{023474CF-DBB9-64F3-D8E3-5587140E13E7}"/>
              </a:ext>
            </a:extLst>
          </p:cNvPr>
          <p:cNvSpPr txBox="1"/>
          <p:nvPr/>
        </p:nvSpPr>
        <p:spPr>
          <a:xfrm>
            <a:off x="725258" y="3460885"/>
            <a:ext cx="464728" cy="369332"/>
          </a:xfrm>
          <a:prstGeom prst="rect">
            <a:avLst/>
          </a:prstGeom>
          <a:noFill/>
        </p:spPr>
        <p:txBody>
          <a:bodyPr wrap="square" rtlCol="0">
            <a:spAutoFit/>
          </a:bodyPr>
          <a:lstStyle/>
          <a:p>
            <a:r>
              <a:rPr lang="en-GB" b="1" dirty="0">
                <a:solidFill>
                  <a:srgbClr val="FF0000"/>
                </a:solidFill>
              </a:rPr>
              <a:t>b)</a:t>
            </a:r>
          </a:p>
        </p:txBody>
      </p:sp>
      <p:sp>
        <p:nvSpPr>
          <p:cNvPr id="41" name="TextBox 40">
            <a:extLst>
              <a:ext uri="{FF2B5EF4-FFF2-40B4-BE49-F238E27FC236}">
                <a16:creationId xmlns:a16="http://schemas.microsoft.com/office/drawing/2014/main" id="{2F7747CD-0F38-5D7B-1611-F587159DF442}"/>
              </a:ext>
            </a:extLst>
          </p:cNvPr>
          <p:cNvSpPr txBox="1"/>
          <p:nvPr/>
        </p:nvSpPr>
        <p:spPr>
          <a:xfrm>
            <a:off x="847258" y="3678009"/>
            <a:ext cx="379755" cy="382191"/>
          </a:xfrm>
          <a:prstGeom prst="rect">
            <a:avLst/>
          </a:prstGeom>
          <a:noFill/>
        </p:spPr>
        <p:txBody>
          <a:bodyPr wrap="square" rtlCol="0">
            <a:spAutoFit/>
          </a:bodyPr>
          <a:lstStyle/>
          <a:p>
            <a:r>
              <a:rPr lang="en-GB" b="1" dirty="0">
                <a:solidFill>
                  <a:srgbClr val="FF0000"/>
                </a:solidFill>
              </a:rPr>
              <a:t>a)</a:t>
            </a:r>
          </a:p>
        </p:txBody>
      </p:sp>
      <p:pic>
        <p:nvPicPr>
          <p:cNvPr id="43" name="Picture 42">
            <a:extLst>
              <a:ext uri="{FF2B5EF4-FFF2-40B4-BE49-F238E27FC236}">
                <a16:creationId xmlns:a16="http://schemas.microsoft.com/office/drawing/2014/main" id="{81ACE5A3-BBF8-68E6-57B4-781690E179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79" y="2156379"/>
            <a:ext cx="5532407" cy="2564291"/>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Picture 44">
            <a:extLst>
              <a:ext uri="{FF2B5EF4-FFF2-40B4-BE49-F238E27FC236}">
                <a16:creationId xmlns:a16="http://schemas.microsoft.com/office/drawing/2014/main" id="{6C6669A8-4DF8-9A47-271F-329D977EB6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89" y="2589933"/>
            <a:ext cx="5989710" cy="1716349"/>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48" name="Straight Connector 47">
            <a:extLst>
              <a:ext uri="{FF2B5EF4-FFF2-40B4-BE49-F238E27FC236}">
                <a16:creationId xmlns:a16="http://schemas.microsoft.com/office/drawing/2014/main" id="{3F9C22AB-0145-D663-C7C7-796DDE76F295}"/>
              </a:ext>
            </a:extLst>
          </p:cNvPr>
          <p:cNvCxnSpPr/>
          <p:nvPr/>
        </p:nvCxnSpPr>
        <p:spPr>
          <a:xfrm>
            <a:off x="200025" y="3460885"/>
            <a:ext cx="2019300" cy="0"/>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410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5"/>
                                        </p:tgtEl>
                                        <p:attrNameLst>
                                          <p:attrName>style.visibility</p:attrName>
                                        </p:attrNameLst>
                                      </p:cBhvr>
                                      <p:to>
                                        <p:strVal val="visible"/>
                                      </p:to>
                                    </p:set>
                                    <p:anim calcmode="lin" valueType="num">
                                      <p:cBhvr>
                                        <p:cTn id="98" dur="500" fill="hold"/>
                                        <p:tgtEl>
                                          <p:spTgt spid="35"/>
                                        </p:tgtEl>
                                        <p:attrNameLst>
                                          <p:attrName>ppt_w</p:attrName>
                                        </p:attrNameLst>
                                      </p:cBhvr>
                                      <p:tavLst>
                                        <p:tav tm="0">
                                          <p:val>
                                            <p:fltVal val="0"/>
                                          </p:val>
                                        </p:tav>
                                        <p:tav tm="100000">
                                          <p:val>
                                            <p:strVal val="#ppt_w"/>
                                          </p:val>
                                        </p:tav>
                                      </p:tavLst>
                                    </p:anim>
                                    <p:anim calcmode="lin" valueType="num">
                                      <p:cBhvr>
                                        <p:cTn id="99" dur="500" fill="hold"/>
                                        <p:tgtEl>
                                          <p:spTgt spid="35"/>
                                        </p:tgtEl>
                                        <p:attrNameLst>
                                          <p:attrName>ppt_h</p:attrName>
                                        </p:attrNameLst>
                                      </p:cBhvr>
                                      <p:tavLst>
                                        <p:tav tm="0">
                                          <p:val>
                                            <p:fltVal val="0"/>
                                          </p:val>
                                        </p:tav>
                                        <p:tav tm="100000">
                                          <p:val>
                                            <p:strVal val="#ppt_h"/>
                                          </p:val>
                                        </p:tav>
                                      </p:tavLst>
                                    </p:anim>
                                    <p:animEffect transition="in" filter="fade">
                                      <p:cBhvr>
                                        <p:cTn id="100" dur="5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3">
                                            <p:txEl>
                                              <p:pRg st="0" end="0"/>
                                            </p:txEl>
                                          </p:spTgt>
                                        </p:tgtEl>
                                        <p:attrNameLst>
                                          <p:attrName>style.visibility</p:attrName>
                                        </p:attrNameLst>
                                      </p:cBhvr>
                                      <p:to>
                                        <p:strVal val="visible"/>
                                      </p:to>
                                    </p:set>
                                    <p:anim calcmode="lin" valueType="num">
                                      <p:cBhvr additive="base">
                                        <p:cTn id="10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38">
                                            <p:txEl>
                                              <p:pRg st="0" end="0"/>
                                            </p:txEl>
                                          </p:spTgt>
                                        </p:tgtEl>
                                        <p:attrNameLst>
                                          <p:attrName>style.visibility</p:attrName>
                                        </p:attrNameLst>
                                      </p:cBhvr>
                                      <p:to>
                                        <p:strVal val="visible"/>
                                      </p:to>
                                    </p:set>
                                    <p:animEffect transition="in" filter="fade">
                                      <p:cBhvr>
                                        <p:cTn id="111" dur="500"/>
                                        <p:tgtEl>
                                          <p:spTgt spid="38">
                                            <p:txEl>
                                              <p:pRg st="0" end="0"/>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39">
                                            <p:txEl>
                                              <p:pRg st="0" end="0"/>
                                            </p:txEl>
                                          </p:spTgt>
                                        </p:tgtEl>
                                        <p:attrNameLst>
                                          <p:attrName>style.visibility</p:attrName>
                                        </p:attrNameLst>
                                      </p:cBhvr>
                                      <p:to>
                                        <p:strVal val="visible"/>
                                      </p:to>
                                    </p:set>
                                    <p:animEffect transition="in" filter="fade">
                                      <p:cBhvr>
                                        <p:cTn id="116" dur="500"/>
                                        <p:tgtEl>
                                          <p:spTgt spid="39">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40">
                                            <p:txEl>
                                              <p:pRg st="0" end="0"/>
                                            </p:txEl>
                                          </p:spTgt>
                                        </p:tgtEl>
                                        <p:attrNameLst>
                                          <p:attrName>style.visibility</p:attrName>
                                        </p:attrNameLst>
                                      </p:cBhvr>
                                      <p:to>
                                        <p:strVal val="visible"/>
                                      </p:to>
                                    </p:set>
                                    <p:animEffect transition="in" filter="fade">
                                      <p:cBhvr>
                                        <p:cTn id="121" dur="500"/>
                                        <p:tgtEl>
                                          <p:spTgt spid="40">
                                            <p:txEl>
                                              <p:pRg st="0" end="0"/>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41">
                                            <p:txEl>
                                              <p:pRg st="0" end="0"/>
                                            </p:txEl>
                                          </p:spTgt>
                                        </p:tgtEl>
                                        <p:attrNameLst>
                                          <p:attrName>style.visibility</p:attrName>
                                        </p:attrNameLst>
                                      </p:cBhvr>
                                      <p:to>
                                        <p:strVal val="visible"/>
                                      </p:to>
                                    </p:set>
                                    <p:animEffect transition="in" filter="fade">
                                      <p:cBhvr>
                                        <p:cTn id="126" dur="500"/>
                                        <p:tgtEl>
                                          <p:spTgt spid="41">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fade">
                                      <p:cBhvr>
                                        <p:cTn id="131" dur="500"/>
                                        <p:tgtEl>
                                          <p:spTgt spid="43"/>
                                        </p:tgtEl>
                                      </p:cBhvr>
                                    </p:animEffect>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17"/>
                                        </p:tgtEl>
                                        <p:attrNameLst>
                                          <p:attrName>style.visibility</p:attrName>
                                        </p:attrNameLst>
                                      </p:cBhvr>
                                      <p:to>
                                        <p:strVal val="visible"/>
                                      </p:to>
                                    </p:set>
                                    <p:anim calcmode="lin" valueType="num">
                                      <p:cBhvr additive="base">
                                        <p:cTn id="136" dur="500" fill="hold"/>
                                        <p:tgtEl>
                                          <p:spTgt spid="17"/>
                                        </p:tgtEl>
                                        <p:attrNameLst>
                                          <p:attrName>ppt_x</p:attrName>
                                        </p:attrNameLst>
                                      </p:cBhvr>
                                      <p:tavLst>
                                        <p:tav tm="0">
                                          <p:val>
                                            <p:strVal val="#ppt_x"/>
                                          </p:val>
                                        </p:tav>
                                        <p:tav tm="100000">
                                          <p:val>
                                            <p:strVal val="#ppt_x"/>
                                          </p:val>
                                        </p:tav>
                                      </p:tavLst>
                                    </p:anim>
                                    <p:anim calcmode="lin" valueType="num">
                                      <p:cBhvr additive="base">
                                        <p:cTn id="1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nodeType="clickEffect">
                                  <p:stCondLst>
                                    <p:cond delay="0"/>
                                  </p:stCondLst>
                                  <p:childTnLst>
                                    <p:set>
                                      <p:cBhvr>
                                        <p:cTn id="141" dur="1" fill="hold">
                                          <p:stCondLst>
                                            <p:cond delay="0"/>
                                          </p:stCondLst>
                                        </p:cTn>
                                        <p:tgtEl>
                                          <p:spTgt spid="45"/>
                                        </p:tgtEl>
                                        <p:attrNameLst>
                                          <p:attrName>style.visibility</p:attrName>
                                        </p:attrNameLst>
                                      </p:cBhvr>
                                      <p:to>
                                        <p:strVal val="visible"/>
                                      </p:to>
                                    </p:set>
                                    <p:anim calcmode="lin" valueType="num">
                                      <p:cBhvr>
                                        <p:cTn id="142" dur="500" fill="hold"/>
                                        <p:tgtEl>
                                          <p:spTgt spid="45"/>
                                        </p:tgtEl>
                                        <p:attrNameLst>
                                          <p:attrName>ppt_w</p:attrName>
                                        </p:attrNameLst>
                                      </p:cBhvr>
                                      <p:tavLst>
                                        <p:tav tm="0">
                                          <p:val>
                                            <p:fltVal val="0"/>
                                          </p:val>
                                        </p:tav>
                                        <p:tav tm="100000">
                                          <p:val>
                                            <p:strVal val="#ppt_w"/>
                                          </p:val>
                                        </p:tav>
                                      </p:tavLst>
                                    </p:anim>
                                    <p:anim calcmode="lin" valueType="num">
                                      <p:cBhvr>
                                        <p:cTn id="143" dur="500" fill="hold"/>
                                        <p:tgtEl>
                                          <p:spTgt spid="45"/>
                                        </p:tgtEl>
                                        <p:attrNameLst>
                                          <p:attrName>ppt_h</p:attrName>
                                        </p:attrNameLst>
                                      </p:cBhvr>
                                      <p:tavLst>
                                        <p:tav tm="0">
                                          <p:val>
                                            <p:fltVal val="0"/>
                                          </p:val>
                                        </p:tav>
                                        <p:tav tm="100000">
                                          <p:val>
                                            <p:strVal val="#ppt_h"/>
                                          </p:val>
                                        </p:tav>
                                      </p:tavLst>
                                    </p:anim>
                                    <p:animEffect transition="in" filter="fade">
                                      <p:cBhvr>
                                        <p:cTn id="144" dur="500"/>
                                        <p:tgtEl>
                                          <p:spTgt spid="45"/>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48"/>
                                        </p:tgtEl>
                                        <p:attrNameLst>
                                          <p:attrName>style.visibility</p:attrName>
                                        </p:attrNameLst>
                                      </p:cBhvr>
                                      <p:to>
                                        <p:strVal val="visible"/>
                                      </p:to>
                                    </p:set>
                                    <p:animEffect transition="in" filter="fade">
                                      <p:cBhvr>
                                        <p:cTn id="1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p:bldP spid="22" grpId="0" animBg="1"/>
      <p:bldP spid="23" grpId="0" animBg="1"/>
      <p:bldP spid="24" grpId="0" animBg="1"/>
      <p:bldP spid="25" grpId="0" animBg="1"/>
      <p:bldP spid="30"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5ECFE6-FBAD-6411-45A6-EA6E8ACD159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 y="0"/>
            <a:ext cx="4943475" cy="6843426"/>
          </a:xfrm>
        </p:spPr>
      </p:pic>
      <p:pic>
        <p:nvPicPr>
          <p:cNvPr id="8" name="Content Placeholder 7">
            <a:extLst>
              <a:ext uri="{FF2B5EF4-FFF2-40B4-BE49-F238E27FC236}">
                <a16:creationId xmlns:a16="http://schemas.microsoft.com/office/drawing/2014/main" id="{DA7F3E57-B7DE-9254-91AE-4B3F82F75E9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0" y="1741357"/>
            <a:ext cx="5128704" cy="3360711"/>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5">
            <a:extLst>
              <a:ext uri="{FF2B5EF4-FFF2-40B4-BE49-F238E27FC236}">
                <a16:creationId xmlns:a16="http://schemas.microsoft.com/office/drawing/2014/main" id="{92C11C01-0EA4-8BC5-C3C5-69F8E4A6D23B}"/>
              </a:ext>
            </a:extLst>
          </p:cNvPr>
          <p:cNvSpPr txBox="1">
            <a:spLocks/>
          </p:cNvSpPr>
          <p:nvPr/>
        </p:nvSpPr>
        <p:spPr>
          <a:xfrm>
            <a:off x="6219825" y="306568"/>
            <a:ext cx="5612180" cy="1778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Look at the following statements, discuss them with your partner and decide if they are true or false.</a:t>
            </a:r>
          </a:p>
        </p:txBody>
      </p:sp>
      <p:sp>
        <p:nvSpPr>
          <p:cNvPr id="10" name="Content Placeholder 5">
            <a:extLst>
              <a:ext uri="{FF2B5EF4-FFF2-40B4-BE49-F238E27FC236}">
                <a16:creationId xmlns:a16="http://schemas.microsoft.com/office/drawing/2014/main" id="{A4953F39-13BB-51A1-EDCC-EFD3C2D1F0ED}"/>
              </a:ext>
            </a:extLst>
          </p:cNvPr>
          <p:cNvSpPr txBox="1">
            <a:spLocks/>
          </p:cNvSpPr>
          <p:nvPr/>
        </p:nvSpPr>
        <p:spPr>
          <a:xfrm>
            <a:off x="6219825" y="2413490"/>
            <a:ext cx="5505450" cy="1362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Listen to the recording and check if you were right.</a:t>
            </a:r>
          </a:p>
        </p:txBody>
      </p:sp>
      <p:pic>
        <p:nvPicPr>
          <p:cNvPr id="11" name="16_lesson_15___healthy_eating_habits_2">
            <a:hlinkClick r:id="" action="ppaction://media"/>
            <a:extLst>
              <a:ext uri="{FF2B5EF4-FFF2-40B4-BE49-F238E27FC236}">
                <a16:creationId xmlns:a16="http://schemas.microsoft.com/office/drawing/2014/main" id="{70F8FF0E-5228-EB63-115C-AD0D1678D7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6950" y="2891404"/>
            <a:ext cx="487363" cy="487363"/>
          </a:xfrm>
          <a:prstGeom prst="rect">
            <a:avLst/>
          </a:prstGeom>
        </p:spPr>
      </p:pic>
      <p:sp>
        <p:nvSpPr>
          <p:cNvPr id="14" name="TextBox 13">
            <a:extLst>
              <a:ext uri="{FF2B5EF4-FFF2-40B4-BE49-F238E27FC236}">
                <a16:creationId xmlns:a16="http://schemas.microsoft.com/office/drawing/2014/main" id="{5085A667-B04E-5CA3-D00B-EFC306CC0FDA}"/>
              </a:ext>
            </a:extLst>
          </p:cNvPr>
          <p:cNvSpPr txBox="1"/>
          <p:nvPr/>
        </p:nvSpPr>
        <p:spPr>
          <a:xfrm>
            <a:off x="4347654" y="2734100"/>
            <a:ext cx="781050" cy="369332"/>
          </a:xfrm>
          <a:prstGeom prst="rect">
            <a:avLst/>
          </a:prstGeom>
          <a:noFill/>
        </p:spPr>
        <p:txBody>
          <a:bodyPr wrap="square" rtlCol="0">
            <a:spAutoFit/>
          </a:bodyPr>
          <a:lstStyle/>
          <a:p>
            <a:r>
              <a:rPr lang="en-GB" b="1" dirty="0">
                <a:solidFill>
                  <a:srgbClr val="FF0000"/>
                </a:solidFill>
              </a:rPr>
              <a:t>TRUE</a:t>
            </a:r>
          </a:p>
        </p:txBody>
      </p:sp>
      <p:sp>
        <p:nvSpPr>
          <p:cNvPr id="15" name="TextBox 14">
            <a:extLst>
              <a:ext uri="{FF2B5EF4-FFF2-40B4-BE49-F238E27FC236}">
                <a16:creationId xmlns:a16="http://schemas.microsoft.com/office/drawing/2014/main" id="{D53E3237-A74B-ED10-7554-BC54FAC57A91}"/>
              </a:ext>
            </a:extLst>
          </p:cNvPr>
          <p:cNvSpPr txBox="1"/>
          <p:nvPr/>
        </p:nvSpPr>
        <p:spPr>
          <a:xfrm>
            <a:off x="3099879" y="3237046"/>
            <a:ext cx="781050" cy="369332"/>
          </a:xfrm>
          <a:prstGeom prst="rect">
            <a:avLst/>
          </a:prstGeom>
          <a:noFill/>
        </p:spPr>
        <p:txBody>
          <a:bodyPr wrap="square" rtlCol="0">
            <a:spAutoFit/>
          </a:bodyPr>
          <a:lstStyle/>
          <a:p>
            <a:r>
              <a:rPr lang="en-GB" b="1" dirty="0">
                <a:solidFill>
                  <a:srgbClr val="FF0000"/>
                </a:solidFill>
              </a:rPr>
              <a:t>FALSE</a:t>
            </a:r>
          </a:p>
        </p:txBody>
      </p:sp>
      <p:sp>
        <p:nvSpPr>
          <p:cNvPr id="16" name="TextBox 15">
            <a:extLst>
              <a:ext uri="{FF2B5EF4-FFF2-40B4-BE49-F238E27FC236}">
                <a16:creationId xmlns:a16="http://schemas.microsoft.com/office/drawing/2014/main" id="{3F27C8EB-235B-84AB-83D0-48CC56F83A92}"/>
              </a:ext>
            </a:extLst>
          </p:cNvPr>
          <p:cNvSpPr txBox="1"/>
          <p:nvPr/>
        </p:nvSpPr>
        <p:spPr>
          <a:xfrm>
            <a:off x="4178838" y="3530318"/>
            <a:ext cx="781050" cy="369332"/>
          </a:xfrm>
          <a:prstGeom prst="rect">
            <a:avLst/>
          </a:prstGeom>
          <a:noFill/>
        </p:spPr>
        <p:txBody>
          <a:bodyPr wrap="square" rtlCol="0">
            <a:spAutoFit/>
          </a:bodyPr>
          <a:lstStyle/>
          <a:p>
            <a:r>
              <a:rPr lang="en-GB" b="1" dirty="0">
                <a:solidFill>
                  <a:srgbClr val="FF0000"/>
                </a:solidFill>
              </a:rPr>
              <a:t>FALSE</a:t>
            </a:r>
          </a:p>
        </p:txBody>
      </p:sp>
      <p:sp>
        <p:nvSpPr>
          <p:cNvPr id="17" name="TextBox 16">
            <a:extLst>
              <a:ext uri="{FF2B5EF4-FFF2-40B4-BE49-F238E27FC236}">
                <a16:creationId xmlns:a16="http://schemas.microsoft.com/office/drawing/2014/main" id="{544FB375-5A77-D01B-D55D-2BF82D917A0C}"/>
              </a:ext>
            </a:extLst>
          </p:cNvPr>
          <p:cNvSpPr txBox="1"/>
          <p:nvPr/>
        </p:nvSpPr>
        <p:spPr>
          <a:xfrm>
            <a:off x="3950576" y="3789445"/>
            <a:ext cx="781050" cy="369332"/>
          </a:xfrm>
          <a:prstGeom prst="rect">
            <a:avLst/>
          </a:prstGeom>
          <a:noFill/>
        </p:spPr>
        <p:txBody>
          <a:bodyPr wrap="square" rtlCol="0">
            <a:spAutoFit/>
          </a:bodyPr>
          <a:lstStyle/>
          <a:p>
            <a:r>
              <a:rPr lang="en-GB" b="1" dirty="0">
                <a:solidFill>
                  <a:srgbClr val="FF0000"/>
                </a:solidFill>
              </a:rPr>
              <a:t>FALSE</a:t>
            </a:r>
          </a:p>
        </p:txBody>
      </p:sp>
      <p:sp>
        <p:nvSpPr>
          <p:cNvPr id="18" name="TextBox 17">
            <a:extLst>
              <a:ext uri="{FF2B5EF4-FFF2-40B4-BE49-F238E27FC236}">
                <a16:creationId xmlns:a16="http://schemas.microsoft.com/office/drawing/2014/main" id="{9D16325D-DAC8-10FF-F8DA-9128CA7769D8}"/>
              </a:ext>
            </a:extLst>
          </p:cNvPr>
          <p:cNvSpPr txBox="1"/>
          <p:nvPr/>
        </p:nvSpPr>
        <p:spPr>
          <a:xfrm>
            <a:off x="3840193" y="4107725"/>
            <a:ext cx="781050" cy="369332"/>
          </a:xfrm>
          <a:prstGeom prst="rect">
            <a:avLst/>
          </a:prstGeom>
          <a:noFill/>
        </p:spPr>
        <p:txBody>
          <a:bodyPr wrap="square" rtlCol="0">
            <a:spAutoFit/>
          </a:bodyPr>
          <a:lstStyle/>
          <a:p>
            <a:r>
              <a:rPr lang="en-GB" b="1" dirty="0">
                <a:solidFill>
                  <a:srgbClr val="FF0000"/>
                </a:solidFill>
              </a:rPr>
              <a:t>TRUE</a:t>
            </a:r>
          </a:p>
        </p:txBody>
      </p:sp>
      <p:sp>
        <p:nvSpPr>
          <p:cNvPr id="19" name="TextBox 18">
            <a:extLst>
              <a:ext uri="{FF2B5EF4-FFF2-40B4-BE49-F238E27FC236}">
                <a16:creationId xmlns:a16="http://schemas.microsoft.com/office/drawing/2014/main" id="{7F5C6FDE-2C66-A485-32CB-CA619DD93F7B}"/>
              </a:ext>
            </a:extLst>
          </p:cNvPr>
          <p:cNvSpPr txBox="1"/>
          <p:nvPr/>
        </p:nvSpPr>
        <p:spPr>
          <a:xfrm>
            <a:off x="3972224" y="4441492"/>
            <a:ext cx="781050" cy="369332"/>
          </a:xfrm>
          <a:prstGeom prst="rect">
            <a:avLst/>
          </a:prstGeom>
          <a:noFill/>
        </p:spPr>
        <p:txBody>
          <a:bodyPr wrap="square" rtlCol="0">
            <a:spAutoFit/>
          </a:bodyPr>
          <a:lstStyle/>
          <a:p>
            <a:r>
              <a:rPr lang="en-GB" b="1" dirty="0">
                <a:solidFill>
                  <a:srgbClr val="FF0000"/>
                </a:solidFill>
              </a:rPr>
              <a:t>FALSE</a:t>
            </a:r>
          </a:p>
        </p:txBody>
      </p:sp>
      <p:sp>
        <p:nvSpPr>
          <p:cNvPr id="20" name="TextBox 19">
            <a:extLst>
              <a:ext uri="{FF2B5EF4-FFF2-40B4-BE49-F238E27FC236}">
                <a16:creationId xmlns:a16="http://schemas.microsoft.com/office/drawing/2014/main" id="{42937111-797C-9789-10E6-647C81AD73C9}"/>
              </a:ext>
            </a:extLst>
          </p:cNvPr>
          <p:cNvSpPr txBox="1"/>
          <p:nvPr/>
        </p:nvSpPr>
        <p:spPr>
          <a:xfrm>
            <a:off x="2800649" y="4732735"/>
            <a:ext cx="781050" cy="369332"/>
          </a:xfrm>
          <a:prstGeom prst="rect">
            <a:avLst/>
          </a:prstGeom>
          <a:noFill/>
        </p:spPr>
        <p:txBody>
          <a:bodyPr wrap="square" rtlCol="0">
            <a:spAutoFit/>
          </a:bodyPr>
          <a:lstStyle/>
          <a:p>
            <a:r>
              <a:rPr lang="en-GB" b="1" dirty="0">
                <a:solidFill>
                  <a:srgbClr val="FF0000"/>
                </a:solidFill>
              </a:rPr>
              <a:t>FALSE</a:t>
            </a:r>
          </a:p>
        </p:txBody>
      </p:sp>
      <p:pic>
        <p:nvPicPr>
          <p:cNvPr id="22" name="Picture 21">
            <a:extLst>
              <a:ext uri="{FF2B5EF4-FFF2-40B4-BE49-F238E27FC236}">
                <a16:creationId xmlns:a16="http://schemas.microsoft.com/office/drawing/2014/main" id="{61CF53E2-E012-4C7B-092E-7B8808229140}"/>
              </a:ext>
            </a:extLst>
          </p:cNvPr>
          <p:cNvPicPr>
            <a:picLocks noChangeAspect="1"/>
          </p:cNvPicPr>
          <p:nvPr/>
        </p:nvPicPr>
        <p:blipFill rotWithShape="1">
          <a:blip r:embed="rId7">
            <a:extLst>
              <a:ext uri="{28A0092B-C50C-407E-A947-70E740481C1C}">
                <a14:useLocalDpi xmlns:a14="http://schemas.microsoft.com/office/drawing/2010/main" val="0"/>
              </a:ext>
            </a:extLst>
          </a:blip>
          <a:srcRect t="5830"/>
          <a:stretch/>
        </p:blipFill>
        <p:spPr>
          <a:xfrm>
            <a:off x="0" y="1576416"/>
            <a:ext cx="5296359" cy="4277135"/>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Content Placeholder 5">
            <a:extLst>
              <a:ext uri="{FF2B5EF4-FFF2-40B4-BE49-F238E27FC236}">
                <a16:creationId xmlns:a16="http://schemas.microsoft.com/office/drawing/2014/main" id="{8F991E52-698D-00E0-9595-E6900571ADAE}"/>
              </a:ext>
            </a:extLst>
          </p:cNvPr>
          <p:cNvSpPr txBox="1">
            <a:spLocks/>
          </p:cNvSpPr>
          <p:nvPr/>
        </p:nvSpPr>
        <p:spPr>
          <a:xfrm>
            <a:off x="6219825" y="4007739"/>
            <a:ext cx="5505450" cy="569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Listen again and choose a), b) or c).</a:t>
            </a:r>
          </a:p>
        </p:txBody>
      </p:sp>
      <p:pic>
        <p:nvPicPr>
          <p:cNvPr id="26" name="16_lesson_15___healthy_eating_habits_2">
            <a:hlinkClick r:id="" action="ppaction://media"/>
            <a:extLst>
              <a:ext uri="{FF2B5EF4-FFF2-40B4-BE49-F238E27FC236}">
                <a16:creationId xmlns:a16="http://schemas.microsoft.com/office/drawing/2014/main" id="{9890D6A7-7568-A9C2-4F41-967218E010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7912" y="4406477"/>
            <a:ext cx="487363" cy="487363"/>
          </a:xfrm>
          <a:prstGeom prst="rect">
            <a:avLst/>
          </a:prstGeom>
        </p:spPr>
      </p:pic>
      <p:sp>
        <p:nvSpPr>
          <p:cNvPr id="27" name="Content Placeholder 5">
            <a:extLst>
              <a:ext uri="{FF2B5EF4-FFF2-40B4-BE49-F238E27FC236}">
                <a16:creationId xmlns:a16="http://schemas.microsoft.com/office/drawing/2014/main" id="{31FC8BF7-DCB0-27D6-0524-AB0EB70E42C4}"/>
              </a:ext>
            </a:extLst>
          </p:cNvPr>
          <p:cNvSpPr txBox="1">
            <a:spLocks/>
          </p:cNvSpPr>
          <p:nvPr/>
        </p:nvSpPr>
        <p:spPr>
          <a:xfrm>
            <a:off x="6162973" y="4809216"/>
            <a:ext cx="5505450" cy="7059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b="1" dirty="0"/>
              <a:t>Check.</a:t>
            </a:r>
          </a:p>
        </p:txBody>
      </p:sp>
      <p:sp>
        <p:nvSpPr>
          <p:cNvPr id="28" name="Oval 27">
            <a:extLst>
              <a:ext uri="{FF2B5EF4-FFF2-40B4-BE49-F238E27FC236}">
                <a16:creationId xmlns:a16="http://schemas.microsoft.com/office/drawing/2014/main" id="{63E44AD4-42D7-E4F4-EEA4-FB196E1971C0}"/>
              </a:ext>
            </a:extLst>
          </p:cNvPr>
          <p:cNvSpPr/>
          <p:nvPr/>
        </p:nvSpPr>
        <p:spPr>
          <a:xfrm>
            <a:off x="336365" y="2388580"/>
            <a:ext cx="260720" cy="21541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29" name="Oval 28">
            <a:extLst>
              <a:ext uri="{FF2B5EF4-FFF2-40B4-BE49-F238E27FC236}">
                <a16:creationId xmlns:a16="http://schemas.microsoft.com/office/drawing/2014/main" id="{AFF6AC80-1166-7B82-A2AC-10C6C223C4D6}"/>
              </a:ext>
            </a:extLst>
          </p:cNvPr>
          <p:cNvSpPr/>
          <p:nvPr/>
        </p:nvSpPr>
        <p:spPr>
          <a:xfrm>
            <a:off x="336365" y="3560155"/>
            <a:ext cx="260720" cy="21541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30" name="Oval 29">
            <a:extLst>
              <a:ext uri="{FF2B5EF4-FFF2-40B4-BE49-F238E27FC236}">
                <a16:creationId xmlns:a16="http://schemas.microsoft.com/office/drawing/2014/main" id="{6481D078-F090-81DE-59B9-0E461A4011A5}"/>
              </a:ext>
            </a:extLst>
          </p:cNvPr>
          <p:cNvSpPr/>
          <p:nvPr/>
        </p:nvSpPr>
        <p:spPr>
          <a:xfrm>
            <a:off x="324205" y="4158777"/>
            <a:ext cx="260720" cy="21541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31" name="Oval 30">
            <a:extLst>
              <a:ext uri="{FF2B5EF4-FFF2-40B4-BE49-F238E27FC236}">
                <a16:creationId xmlns:a16="http://schemas.microsoft.com/office/drawing/2014/main" id="{3EB5A5D6-78AB-38B0-61D0-0459436FC441}"/>
              </a:ext>
            </a:extLst>
          </p:cNvPr>
          <p:cNvSpPr/>
          <p:nvPr/>
        </p:nvSpPr>
        <p:spPr>
          <a:xfrm>
            <a:off x="329197" y="5549909"/>
            <a:ext cx="260720" cy="21541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32" name="Oval 31">
            <a:extLst>
              <a:ext uri="{FF2B5EF4-FFF2-40B4-BE49-F238E27FC236}">
                <a16:creationId xmlns:a16="http://schemas.microsoft.com/office/drawing/2014/main" id="{815303A1-008B-3090-D30A-4415205BCBFE}"/>
              </a:ext>
            </a:extLst>
          </p:cNvPr>
          <p:cNvSpPr/>
          <p:nvPr/>
        </p:nvSpPr>
        <p:spPr>
          <a:xfrm>
            <a:off x="3060814" y="2167310"/>
            <a:ext cx="260720" cy="21541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33" name="Oval 32">
            <a:extLst>
              <a:ext uri="{FF2B5EF4-FFF2-40B4-BE49-F238E27FC236}">
                <a16:creationId xmlns:a16="http://schemas.microsoft.com/office/drawing/2014/main" id="{067CB0A9-7C66-4642-480F-C8F471CA03E1}"/>
              </a:ext>
            </a:extLst>
          </p:cNvPr>
          <p:cNvSpPr/>
          <p:nvPr/>
        </p:nvSpPr>
        <p:spPr>
          <a:xfrm>
            <a:off x="3047542" y="2939166"/>
            <a:ext cx="260720" cy="21541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34" name="Oval 33">
            <a:extLst>
              <a:ext uri="{FF2B5EF4-FFF2-40B4-BE49-F238E27FC236}">
                <a16:creationId xmlns:a16="http://schemas.microsoft.com/office/drawing/2014/main" id="{FE8A24CF-8BD8-5CC5-447C-1C8E78A1BDB2}"/>
              </a:ext>
            </a:extLst>
          </p:cNvPr>
          <p:cNvSpPr/>
          <p:nvPr/>
        </p:nvSpPr>
        <p:spPr>
          <a:xfrm>
            <a:off x="3005178" y="4114406"/>
            <a:ext cx="260720" cy="21541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35" name="TextBox 34">
            <a:extLst>
              <a:ext uri="{FF2B5EF4-FFF2-40B4-BE49-F238E27FC236}">
                <a16:creationId xmlns:a16="http://schemas.microsoft.com/office/drawing/2014/main" id="{100F0C8F-D616-B946-2C2F-CC88B84B34FA}"/>
              </a:ext>
            </a:extLst>
          </p:cNvPr>
          <p:cNvSpPr txBox="1"/>
          <p:nvPr/>
        </p:nvSpPr>
        <p:spPr>
          <a:xfrm>
            <a:off x="5781973" y="5626348"/>
            <a:ext cx="6267450" cy="954107"/>
          </a:xfrm>
          <a:prstGeom prst="rect">
            <a:avLst/>
          </a:prstGeom>
          <a:noFill/>
        </p:spPr>
        <p:txBody>
          <a:bodyPr wrap="square" rtlCol="0">
            <a:spAutoFit/>
          </a:bodyPr>
          <a:lstStyle/>
          <a:p>
            <a:pPr algn="ctr"/>
            <a:r>
              <a:rPr lang="en-GB" sz="2800" b="1" dirty="0"/>
              <a:t>True or false?</a:t>
            </a:r>
          </a:p>
          <a:p>
            <a:pPr algn="ctr"/>
            <a:r>
              <a:rPr lang="en-GB" sz="2800" b="1" dirty="0">
                <a:hlinkClick r:id="rId8"/>
              </a:rPr>
              <a:t>https://wordwall.net/play/853/800/210</a:t>
            </a:r>
            <a:r>
              <a:rPr lang="en-GB" sz="2800" b="1" dirty="0"/>
              <a:t> </a:t>
            </a:r>
          </a:p>
        </p:txBody>
      </p:sp>
    </p:spTree>
    <p:extLst>
      <p:ext uri="{BB962C8B-B14F-4D97-AF65-F5344CB8AC3E}">
        <p14:creationId xmlns:p14="http://schemas.microsoft.com/office/powerpoint/2010/main" val="282926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5520" fill="hold"/>
                                        <p:tgtEl>
                                          <p:spTgt spid="11"/>
                                        </p:tgtEl>
                                      </p:cBhvr>
                                    </p:cmd>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fade">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fade">
                                      <p:cBhvr>
                                        <p:cTn id="46" dur="500"/>
                                        <p:tgtEl>
                                          <p:spTgt spid="1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fade">
                                      <p:cBhvr>
                                        <p:cTn id="51" dur="500"/>
                                        <p:tgtEl>
                                          <p:spTgt spid="1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500"/>
                                        <p:tgtEl>
                                          <p:spTgt spid="1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Effect transition="in" filter="fade">
                                      <p:cBhvr>
                                        <p:cTn id="61" dur="500"/>
                                        <p:tgtEl>
                                          <p:spTgt spid="1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xEl>
                                              <p:pRg st="0" end="0"/>
                                            </p:txEl>
                                          </p:spTgt>
                                        </p:tgtEl>
                                        <p:attrNameLst>
                                          <p:attrName>style.visibility</p:attrName>
                                        </p:attrNameLst>
                                      </p:cBhvr>
                                      <p:to>
                                        <p:strVal val="visible"/>
                                      </p:to>
                                    </p:set>
                                    <p:animEffect transition="in" filter="fade">
                                      <p:cBhvr>
                                        <p:cTn id="66" dur="500"/>
                                        <p:tgtEl>
                                          <p:spTgt spid="19">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Effect transition="in" filter="fade">
                                      <p:cBhvr>
                                        <p:cTn id="71" dur="500"/>
                                        <p:tgtEl>
                                          <p:spTgt spid="20">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5">
                                            <p:txEl>
                                              <p:pRg st="0" end="0"/>
                                            </p:txEl>
                                          </p:spTgt>
                                        </p:tgtEl>
                                        <p:attrNameLst>
                                          <p:attrName>style.visibility</p:attrName>
                                        </p:attrNameLst>
                                      </p:cBhvr>
                                      <p:to>
                                        <p:strVal val="visible"/>
                                      </p:to>
                                    </p:set>
                                    <p:anim calcmode="lin" valueType="num">
                                      <p:cBhvr additive="base">
                                        <p:cTn id="7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155520" fill="hold"/>
                                        <p:tgtEl>
                                          <p:spTgt spid="26"/>
                                        </p:tgtEl>
                                      </p:cBhvr>
                                    </p:cmd>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7">
                                            <p:txEl>
                                              <p:pRg st="0" end="0"/>
                                            </p:txEl>
                                          </p:spTgt>
                                        </p:tgtEl>
                                        <p:attrNameLst>
                                          <p:attrName>style.visibility</p:attrName>
                                        </p:attrNameLst>
                                      </p:cBhvr>
                                      <p:to>
                                        <p:strVal val="visible"/>
                                      </p:to>
                                    </p:set>
                                    <p:anim calcmode="lin" valueType="num">
                                      <p:cBhvr additive="base">
                                        <p:cTn id="9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500"/>
                                        <p:tgtEl>
                                          <p:spTgt spid="2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500"/>
                                        <p:tgtEl>
                                          <p:spTgt spid="3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500"/>
                                        <p:tgtEl>
                                          <p:spTgt spid="3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fade">
                                      <p:cBhvr>
                                        <p:cTn id="128" dur="500"/>
                                        <p:tgtEl>
                                          <p:spTgt spid="33"/>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fade">
                                      <p:cBhvr>
                                        <p:cTn id="133" dur="500"/>
                                        <p:tgtEl>
                                          <p:spTgt spid="34"/>
                                        </p:tgtEl>
                                      </p:cBhvr>
                                    </p:animEffect>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nodeType="clickEffect">
                                  <p:stCondLst>
                                    <p:cond delay="0"/>
                                  </p:stCondLst>
                                  <p:childTnLst>
                                    <p:set>
                                      <p:cBhvr>
                                        <p:cTn id="137" dur="1" fill="hold">
                                          <p:stCondLst>
                                            <p:cond delay="0"/>
                                          </p:stCondLst>
                                        </p:cTn>
                                        <p:tgtEl>
                                          <p:spTgt spid="35">
                                            <p:txEl>
                                              <p:pRg st="0" end="0"/>
                                            </p:txEl>
                                          </p:spTgt>
                                        </p:tgtEl>
                                        <p:attrNameLst>
                                          <p:attrName>style.visibility</p:attrName>
                                        </p:attrNameLst>
                                      </p:cBhvr>
                                      <p:to>
                                        <p:strVal val="visible"/>
                                      </p:to>
                                    </p:set>
                                    <p:anim calcmode="lin" valueType="num">
                                      <p:cBhvr additive="base">
                                        <p:cTn id="13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3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nodeType="clickEffect">
                                  <p:stCondLst>
                                    <p:cond delay="0"/>
                                  </p:stCondLst>
                                  <p:childTnLst>
                                    <p:set>
                                      <p:cBhvr>
                                        <p:cTn id="143" dur="1" fill="hold">
                                          <p:stCondLst>
                                            <p:cond delay="0"/>
                                          </p:stCondLst>
                                        </p:cTn>
                                        <p:tgtEl>
                                          <p:spTgt spid="35">
                                            <p:txEl>
                                              <p:pRg st="1" end="1"/>
                                            </p:txEl>
                                          </p:spTgt>
                                        </p:tgtEl>
                                        <p:attrNameLst>
                                          <p:attrName>style.visibility</p:attrName>
                                        </p:attrNameLst>
                                      </p:cBhvr>
                                      <p:to>
                                        <p:strVal val="visible"/>
                                      </p:to>
                                    </p:set>
                                    <p:anim calcmode="lin" valueType="num">
                                      <p:cBhvr additive="base">
                                        <p:cTn id="144"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11"/>
                </p:tgtEl>
              </p:cMediaNode>
            </p:audio>
            <p:audio>
              <p:cMediaNode vol="80000">
                <p:cTn id="147" fill="hold" display="0">
                  <p:stCondLst>
                    <p:cond delay="indefinite"/>
                  </p:stCondLst>
                  <p:endCondLst>
                    <p:cond evt="onStopAudio" delay="0">
                      <p:tgtEl>
                        <p:sldTgt/>
                      </p:tgtEl>
                    </p:cond>
                  </p:endCondLst>
                </p:cTn>
                <p:tgtEl>
                  <p:spTgt spid="26"/>
                </p:tgtEl>
              </p:cMediaNode>
            </p:audio>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9103801-37F9-2738-03C2-362A646288A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358984" cy="6858000"/>
          </a:xfrm>
        </p:spPr>
      </p:pic>
      <p:pic>
        <p:nvPicPr>
          <p:cNvPr id="8" name="Content Placeholder 7">
            <a:extLst>
              <a:ext uri="{FF2B5EF4-FFF2-40B4-BE49-F238E27FC236}">
                <a16:creationId xmlns:a16="http://schemas.microsoft.com/office/drawing/2014/main" id="{B961FF7B-DC5C-F234-ECCA-60BB2AAFB12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10851" y="105693"/>
            <a:ext cx="2513424" cy="6646614"/>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5">
            <a:extLst>
              <a:ext uri="{FF2B5EF4-FFF2-40B4-BE49-F238E27FC236}">
                <a16:creationId xmlns:a16="http://schemas.microsoft.com/office/drawing/2014/main" id="{C1A12714-A3CB-1702-CDEB-AD55EE10401E}"/>
              </a:ext>
            </a:extLst>
          </p:cNvPr>
          <p:cNvSpPr txBox="1">
            <a:spLocks/>
          </p:cNvSpPr>
          <p:nvPr/>
        </p:nvSpPr>
        <p:spPr>
          <a:xfrm>
            <a:off x="6307505" y="191384"/>
            <a:ext cx="5505450" cy="969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b="1" dirty="0"/>
              <a:t>What is the meaning of the following words?</a:t>
            </a:r>
          </a:p>
        </p:txBody>
      </p:sp>
      <p:sp>
        <p:nvSpPr>
          <p:cNvPr id="12" name="Content Placeholder 5">
            <a:extLst>
              <a:ext uri="{FF2B5EF4-FFF2-40B4-BE49-F238E27FC236}">
                <a16:creationId xmlns:a16="http://schemas.microsoft.com/office/drawing/2014/main" id="{0F99AADD-6D7E-8191-ADEC-BE0A8723F207}"/>
              </a:ext>
            </a:extLst>
          </p:cNvPr>
          <p:cNvSpPr txBox="1">
            <a:spLocks/>
          </p:cNvSpPr>
          <p:nvPr/>
        </p:nvSpPr>
        <p:spPr>
          <a:xfrm>
            <a:off x="6304717" y="985976"/>
            <a:ext cx="5505450" cy="969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600" b="1" dirty="0"/>
              <a:t>Check</a:t>
            </a:r>
            <a:r>
              <a:rPr lang="en-GB" b="1" dirty="0"/>
              <a:t>.</a:t>
            </a:r>
          </a:p>
        </p:txBody>
      </p:sp>
      <p:sp>
        <p:nvSpPr>
          <p:cNvPr id="13" name="Oval 12">
            <a:extLst>
              <a:ext uri="{FF2B5EF4-FFF2-40B4-BE49-F238E27FC236}">
                <a16:creationId xmlns:a16="http://schemas.microsoft.com/office/drawing/2014/main" id="{E6FBC590-2EE4-03D3-D250-6886C13BCF4B}"/>
              </a:ext>
            </a:extLst>
          </p:cNvPr>
          <p:cNvSpPr/>
          <p:nvPr/>
        </p:nvSpPr>
        <p:spPr>
          <a:xfrm>
            <a:off x="1381125" y="571500"/>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4" name="Oval 13">
            <a:extLst>
              <a:ext uri="{FF2B5EF4-FFF2-40B4-BE49-F238E27FC236}">
                <a16:creationId xmlns:a16="http://schemas.microsoft.com/office/drawing/2014/main" id="{539BF8CE-9069-9590-9DAB-E947021390C8}"/>
              </a:ext>
            </a:extLst>
          </p:cNvPr>
          <p:cNvSpPr/>
          <p:nvPr/>
        </p:nvSpPr>
        <p:spPr>
          <a:xfrm>
            <a:off x="1381125" y="1399257"/>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5" name="Oval 14">
            <a:extLst>
              <a:ext uri="{FF2B5EF4-FFF2-40B4-BE49-F238E27FC236}">
                <a16:creationId xmlns:a16="http://schemas.microsoft.com/office/drawing/2014/main" id="{07788692-8D27-EEDF-0391-FC0ED95C85E4}"/>
              </a:ext>
            </a:extLst>
          </p:cNvPr>
          <p:cNvSpPr/>
          <p:nvPr/>
        </p:nvSpPr>
        <p:spPr>
          <a:xfrm>
            <a:off x="1381125" y="1870120"/>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6" name="Oval 15">
            <a:extLst>
              <a:ext uri="{FF2B5EF4-FFF2-40B4-BE49-F238E27FC236}">
                <a16:creationId xmlns:a16="http://schemas.microsoft.com/office/drawing/2014/main" id="{4DBA1773-32FB-5E65-044E-3EEE05AA4F01}"/>
              </a:ext>
            </a:extLst>
          </p:cNvPr>
          <p:cNvSpPr/>
          <p:nvPr/>
        </p:nvSpPr>
        <p:spPr>
          <a:xfrm>
            <a:off x="1381125" y="2686050"/>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7" name="Oval 16">
            <a:extLst>
              <a:ext uri="{FF2B5EF4-FFF2-40B4-BE49-F238E27FC236}">
                <a16:creationId xmlns:a16="http://schemas.microsoft.com/office/drawing/2014/main" id="{A89E3D45-C6E6-BE4A-CAEB-77CF4803AEC1}"/>
              </a:ext>
            </a:extLst>
          </p:cNvPr>
          <p:cNvSpPr/>
          <p:nvPr/>
        </p:nvSpPr>
        <p:spPr>
          <a:xfrm>
            <a:off x="1381125" y="3292430"/>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8" name="Oval 17">
            <a:extLst>
              <a:ext uri="{FF2B5EF4-FFF2-40B4-BE49-F238E27FC236}">
                <a16:creationId xmlns:a16="http://schemas.microsoft.com/office/drawing/2014/main" id="{54C4470C-CB69-5BF2-CBE5-66579D395185}"/>
              </a:ext>
            </a:extLst>
          </p:cNvPr>
          <p:cNvSpPr/>
          <p:nvPr/>
        </p:nvSpPr>
        <p:spPr>
          <a:xfrm>
            <a:off x="1381125" y="3752851"/>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9" name="Oval 18">
            <a:extLst>
              <a:ext uri="{FF2B5EF4-FFF2-40B4-BE49-F238E27FC236}">
                <a16:creationId xmlns:a16="http://schemas.microsoft.com/office/drawing/2014/main" id="{B8715074-7873-5530-4571-EFE3ABE29212}"/>
              </a:ext>
            </a:extLst>
          </p:cNvPr>
          <p:cNvSpPr/>
          <p:nvPr/>
        </p:nvSpPr>
        <p:spPr>
          <a:xfrm>
            <a:off x="1386053" y="4596505"/>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20" name="Oval 19">
            <a:extLst>
              <a:ext uri="{FF2B5EF4-FFF2-40B4-BE49-F238E27FC236}">
                <a16:creationId xmlns:a16="http://schemas.microsoft.com/office/drawing/2014/main" id="{87AF5531-4BD8-815C-7B10-C9A7201E1F78}"/>
              </a:ext>
            </a:extLst>
          </p:cNvPr>
          <p:cNvSpPr/>
          <p:nvPr/>
        </p:nvSpPr>
        <p:spPr>
          <a:xfrm>
            <a:off x="1381125" y="5042303"/>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21" name="Oval 20">
            <a:extLst>
              <a:ext uri="{FF2B5EF4-FFF2-40B4-BE49-F238E27FC236}">
                <a16:creationId xmlns:a16="http://schemas.microsoft.com/office/drawing/2014/main" id="{ABE2FF95-02F6-EDA0-D3A4-275A2A7F1E53}"/>
              </a:ext>
            </a:extLst>
          </p:cNvPr>
          <p:cNvSpPr/>
          <p:nvPr/>
        </p:nvSpPr>
        <p:spPr>
          <a:xfrm>
            <a:off x="1386053" y="5685575"/>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22" name="Oval 21">
            <a:extLst>
              <a:ext uri="{FF2B5EF4-FFF2-40B4-BE49-F238E27FC236}">
                <a16:creationId xmlns:a16="http://schemas.microsoft.com/office/drawing/2014/main" id="{9F9A304E-67D6-E7C8-D8ED-3A11A67DA90D}"/>
              </a:ext>
            </a:extLst>
          </p:cNvPr>
          <p:cNvSpPr/>
          <p:nvPr/>
        </p:nvSpPr>
        <p:spPr>
          <a:xfrm>
            <a:off x="1381125" y="6506960"/>
            <a:ext cx="209550" cy="209550"/>
          </a:xfrm>
          <a:prstGeom prst="ellipse">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pic>
        <p:nvPicPr>
          <p:cNvPr id="24" name="Picture 23">
            <a:extLst>
              <a:ext uri="{FF2B5EF4-FFF2-40B4-BE49-F238E27FC236}">
                <a16:creationId xmlns:a16="http://schemas.microsoft.com/office/drawing/2014/main" id="{09C8F0B2-D1BD-605D-D233-C343E0BB5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14" y="1343909"/>
            <a:ext cx="5247914" cy="4508903"/>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Content Placeholder 5">
            <a:extLst>
              <a:ext uri="{FF2B5EF4-FFF2-40B4-BE49-F238E27FC236}">
                <a16:creationId xmlns:a16="http://schemas.microsoft.com/office/drawing/2014/main" id="{6296D208-A095-8C14-F395-7FEB4B631B33}"/>
              </a:ext>
            </a:extLst>
          </p:cNvPr>
          <p:cNvSpPr txBox="1">
            <a:spLocks/>
          </p:cNvSpPr>
          <p:nvPr/>
        </p:nvSpPr>
        <p:spPr>
          <a:xfrm>
            <a:off x="6304717" y="1627674"/>
            <a:ext cx="5578863" cy="3602651"/>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b="1" dirty="0"/>
              <a:t>Copy.</a:t>
            </a:r>
          </a:p>
          <a:p>
            <a:pPr marL="0" indent="0" algn="just">
              <a:buFont typeface="Arial" panose="020B0604020202020204" pitchFamily="34" charset="0"/>
              <a:buNone/>
            </a:pPr>
            <a:r>
              <a:rPr lang="en-GB" dirty="0"/>
              <a:t>consume – </a:t>
            </a:r>
            <a:r>
              <a:rPr lang="en-GB" dirty="0" err="1">
                <a:solidFill>
                  <a:schemeClr val="accent1"/>
                </a:solidFill>
              </a:rPr>
              <a:t>uzimati</a:t>
            </a:r>
            <a:r>
              <a:rPr lang="en-GB" dirty="0">
                <a:solidFill>
                  <a:schemeClr val="accent1"/>
                </a:solidFill>
              </a:rPr>
              <a:t>, </a:t>
            </a:r>
            <a:r>
              <a:rPr lang="en-GB" dirty="0" err="1">
                <a:solidFill>
                  <a:schemeClr val="accent1"/>
                </a:solidFill>
              </a:rPr>
              <a:t>upotrebljavati</a:t>
            </a:r>
            <a:r>
              <a:rPr lang="en-GB" dirty="0">
                <a:solidFill>
                  <a:schemeClr val="accent1"/>
                </a:solidFill>
              </a:rPr>
              <a:t> </a:t>
            </a:r>
          </a:p>
          <a:p>
            <a:pPr marL="0" indent="0" algn="just">
              <a:buFont typeface="Arial" panose="020B0604020202020204" pitchFamily="34" charset="0"/>
              <a:buNone/>
            </a:pPr>
            <a:r>
              <a:rPr lang="en-GB" dirty="0"/>
              <a:t>overeat – </a:t>
            </a:r>
            <a:r>
              <a:rPr lang="en-GB" dirty="0" err="1">
                <a:solidFill>
                  <a:schemeClr val="accent1"/>
                </a:solidFill>
              </a:rPr>
              <a:t>prejedati</a:t>
            </a:r>
            <a:r>
              <a:rPr lang="en-GB" dirty="0"/>
              <a:t> </a:t>
            </a:r>
            <a:r>
              <a:rPr lang="en-GB" dirty="0">
                <a:solidFill>
                  <a:schemeClr val="accent1"/>
                </a:solidFill>
              </a:rPr>
              <a:t>se</a:t>
            </a:r>
          </a:p>
          <a:p>
            <a:pPr marL="0" indent="0" algn="just">
              <a:buFont typeface="Arial" panose="020B0604020202020204" pitchFamily="34" charset="0"/>
              <a:buNone/>
            </a:pPr>
            <a:r>
              <a:rPr lang="en-GB" dirty="0"/>
              <a:t>at risk – </a:t>
            </a:r>
            <a:r>
              <a:rPr lang="en-GB" dirty="0" err="1">
                <a:solidFill>
                  <a:schemeClr val="accent1"/>
                </a:solidFill>
              </a:rPr>
              <a:t>biti</a:t>
            </a:r>
            <a:r>
              <a:rPr lang="en-GB" dirty="0">
                <a:solidFill>
                  <a:schemeClr val="accent1"/>
                </a:solidFill>
              </a:rPr>
              <a:t> u </a:t>
            </a:r>
            <a:r>
              <a:rPr lang="en-GB" dirty="0" err="1">
                <a:solidFill>
                  <a:schemeClr val="accent1"/>
                </a:solidFill>
              </a:rPr>
              <a:t>opasnosti</a:t>
            </a:r>
            <a:endParaRPr lang="en-GB" dirty="0">
              <a:solidFill>
                <a:schemeClr val="accent1"/>
              </a:solidFill>
            </a:endParaRPr>
          </a:p>
          <a:p>
            <a:pPr marL="0" indent="0" algn="just">
              <a:buFont typeface="Arial" panose="020B0604020202020204" pitchFamily="34" charset="0"/>
              <a:buNone/>
            </a:pPr>
            <a:r>
              <a:rPr lang="en-GB" dirty="0"/>
              <a:t>skip – </a:t>
            </a:r>
            <a:r>
              <a:rPr lang="en-GB" dirty="0" err="1">
                <a:solidFill>
                  <a:schemeClr val="accent1"/>
                </a:solidFill>
              </a:rPr>
              <a:t>preskočiti</a:t>
            </a:r>
            <a:r>
              <a:rPr lang="en-GB" dirty="0"/>
              <a:t> </a:t>
            </a:r>
          </a:p>
          <a:p>
            <a:pPr marL="0" indent="0" algn="just">
              <a:buFont typeface="Arial" panose="020B0604020202020204" pitchFamily="34" charset="0"/>
              <a:buNone/>
            </a:pPr>
            <a:r>
              <a:rPr lang="en-GB" dirty="0"/>
              <a:t>contain –</a:t>
            </a:r>
            <a:r>
              <a:rPr lang="hr-HR" dirty="0"/>
              <a:t> </a:t>
            </a:r>
            <a:r>
              <a:rPr lang="en-GB" dirty="0" err="1">
                <a:solidFill>
                  <a:schemeClr val="accent1"/>
                </a:solidFill>
              </a:rPr>
              <a:t>sadržavati</a:t>
            </a:r>
            <a:endParaRPr lang="en-GB" dirty="0">
              <a:solidFill>
                <a:schemeClr val="accent1"/>
              </a:solidFill>
            </a:endParaRPr>
          </a:p>
          <a:p>
            <a:pPr marL="0" indent="0" algn="just">
              <a:buFont typeface="Arial" panose="020B0604020202020204" pitchFamily="34" charset="0"/>
              <a:buNone/>
            </a:pPr>
            <a:r>
              <a:rPr lang="en-GB" dirty="0"/>
              <a:t>flavour – </a:t>
            </a:r>
            <a:r>
              <a:rPr lang="en-GB" dirty="0" err="1">
                <a:solidFill>
                  <a:schemeClr val="accent1"/>
                </a:solidFill>
              </a:rPr>
              <a:t>okus</a:t>
            </a:r>
            <a:endParaRPr lang="en-GB" dirty="0">
              <a:solidFill>
                <a:schemeClr val="accent1"/>
              </a:solidFill>
            </a:endParaRPr>
          </a:p>
          <a:p>
            <a:pPr marL="0" indent="0" algn="just">
              <a:buFont typeface="Arial" panose="020B0604020202020204" pitchFamily="34" charset="0"/>
              <a:buNone/>
            </a:pPr>
            <a:r>
              <a:rPr lang="en-GB" dirty="0"/>
              <a:t>fizzy drink – </a:t>
            </a:r>
            <a:r>
              <a:rPr lang="en-GB" dirty="0" err="1">
                <a:solidFill>
                  <a:schemeClr val="accent1"/>
                </a:solidFill>
              </a:rPr>
              <a:t>gazirani</a:t>
            </a:r>
            <a:r>
              <a:rPr lang="en-GB" dirty="0">
                <a:solidFill>
                  <a:schemeClr val="accent1"/>
                </a:solidFill>
              </a:rPr>
              <a:t> </a:t>
            </a:r>
            <a:r>
              <a:rPr lang="en-GB" dirty="0" err="1">
                <a:solidFill>
                  <a:schemeClr val="accent1"/>
                </a:solidFill>
              </a:rPr>
              <a:t>napitak</a:t>
            </a:r>
            <a:endParaRPr lang="en-GB" dirty="0">
              <a:solidFill>
                <a:schemeClr val="accent1"/>
              </a:solidFill>
            </a:endParaRPr>
          </a:p>
          <a:p>
            <a:pPr marL="0" indent="0" algn="just">
              <a:buFont typeface="Arial" panose="020B0604020202020204" pitchFamily="34" charset="0"/>
              <a:buNone/>
            </a:pPr>
            <a:r>
              <a:rPr lang="en-GB" dirty="0"/>
              <a:t>snack – </a:t>
            </a:r>
            <a:r>
              <a:rPr lang="en-GB" dirty="0" err="1">
                <a:solidFill>
                  <a:schemeClr val="accent1"/>
                </a:solidFill>
              </a:rPr>
              <a:t>zakuska</a:t>
            </a:r>
            <a:r>
              <a:rPr lang="en-GB" dirty="0"/>
              <a:t> </a:t>
            </a:r>
          </a:p>
          <a:p>
            <a:pPr marL="0" indent="0" algn="just">
              <a:buFont typeface="Arial" panose="020B0604020202020204" pitchFamily="34" charset="0"/>
              <a:buNone/>
            </a:pPr>
            <a:r>
              <a:rPr lang="en-GB" dirty="0"/>
              <a:t>scoop of ice cream – </a:t>
            </a:r>
            <a:r>
              <a:rPr lang="en-GB" dirty="0" err="1">
                <a:solidFill>
                  <a:schemeClr val="accent1"/>
                </a:solidFill>
              </a:rPr>
              <a:t>kugla</a:t>
            </a:r>
            <a:r>
              <a:rPr lang="en-GB" dirty="0">
                <a:solidFill>
                  <a:schemeClr val="accent1"/>
                </a:solidFill>
              </a:rPr>
              <a:t> </a:t>
            </a:r>
            <a:r>
              <a:rPr lang="en-GB" dirty="0" err="1">
                <a:solidFill>
                  <a:schemeClr val="accent1"/>
                </a:solidFill>
              </a:rPr>
              <a:t>sladoleda</a:t>
            </a:r>
            <a:endParaRPr lang="en-GB" dirty="0">
              <a:solidFill>
                <a:schemeClr val="accent1"/>
              </a:solidFill>
            </a:endParaRPr>
          </a:p>
        </p:txBody>
      </p:sp>
      <p:sp>
        <p:nvSpPr>
          <p:cNvPr id="26" name="Content Placeholder 5">
            <a:extLst>
              <a:ext uri="{FF2B5EF4-FFF2-40B4-BE49-F238E27FC236}">
                <a16:creationId xmlns:a16="http://schemas.microsoft.com/office/drawing/2014/main" id="{C7D21949-A2EE-23C8-5023-C580477532FE}"/>
              </a:ext>
            </a:extLst>
          </p:cNvPr>
          <p:cNvSpPr txBox="1">
            <a:spLocks/>
          </p:cNvSpPr>
          <p:nvPr/>
        </p:nvSpPr>
        <p:spPr>
          <a:xfrm>
            <a:off x="6304717" y="5450327"/>
            <a:ext cx="5615570" cy="140767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Read the sentences below and decide if you agree or disagree. Discuss with your partner. Think of some examples to illustrate your opinion.</a:t>
            </a:r>
          </a:p>
        </p:txBody>
      </p:sp>
    </p:spTree>
    <p:extLst>
      <p:ext uri="{BB962C8B-B14F-4D97-AF65-F5344CB8AC3E}">
        <p14:creationId xmlns:p14="http://schemas.microsoft.com/office/powerpoint/2010/main" val="24162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5">
                                            <p:txEl>
                                              <p:pRg st="0" end="0"/>
                                            </p:txEl>
                                          </p:spTgt>
                                        </p:tgtEl>
                                        <p:attrNameLst>
                                          <p:attrName>style.visibility</p:attrName>
                                        </p:attrNameLst>
                                      </p:cBhvr>
                                      <p:to>
                                        <p:strVal val="visible"/>
                                      </p:to>
                                    </p:set>
                                    <p:anim calcmode="lin" valueType="num">
                                      <p:cBhvr additive="base">
                                        <p:cTn id="88"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5">
                                            <p:txEl>
                                              <p:pRg st="1" end="1"/>
                                            </p:txEl>
                                          </p:spTgt>
                                        </p:tgtEl>
                                        <p:attrNameLst>
                                          <p:attrName>style.visibility</p:attrName>
                                        </p:attrNameLst>
                                      </p:cBhvr>
                                      <p:to>
                                        <p:strVal val="visible"/>
                                      </p:to>
                                    </p:set>
                                    <p:anim calcmode="lin" valueType="num">
                                      <p:cBhvr additive="base">
                                        <p:cTn id="94"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5">
                                            <p:txEl>
                                              <p:pRg st="2" end="2"/>
                                            </p:txEl>
                                          </p:spTgt>
                                        </p:tgtEl>
                                        <p:attrNameLst>
                                          <p:attrName>style.visibility</p:attrName>
                                        </p:attrNameLst>
                                      </p:cBhvr>
                                      <p:to>
                                        <p:strVal val="visible"/>
                                      </p:to>
                                    </p:set>
                                    <p:anim calcmode="lin" valueType="num">
                                      <p:cBhvr additive="base">
                                        <p:cTn id="100"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5">
                                            <p:txEl>
                                              <p:pRg st="3" end="3"/>
                                            </p:txEl>
                                          </p:spTgt>
                                        </p:tgtEl>
                                        <p:attrNameLst>
                                          <p:attrName>style.visibility</p:attrName>
                                        </p:attrNameLst>
                                      </p:cBhvr>
                                      <p:to>
                                        <p:strVal val="visible"/>
                                      </p:to>
                                    </p:set>
                                    <p:anim calcmode="lin" valueType="num">
                                      <p:cBhvr additive="base">
                                        <p:cTn id="106"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25">
                                            <p:txEl>
                                              <p:pRg st="4" end="4"/>
                                            </p:txEl>
                                          </p:spTgt>
                                        </p:tgtEl>
                                        <p:attrNameLst>
                                          <p:attrName>style.visibility</p:attrName>
                                        </p:attrNameLst>
                                      </p:cBhvr>
                                      <p:to>
                                        <p:strVal val="visible"/>
                                      </p:to>
                                    </p:set>
                                    <p:anim calcmode="lin" valueType="num">
                                      <p:cBhvr additive="base">
                                        <p:cTn id="112"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25">
                                            <p:txEl>
                                              <p:pRg st="5" end="5"/>
                                            </p:txEl>
                                          </p:spTgt>
                                        </p:tgtEl>
                                        <p:attrNameLst>
                                          <p:attrName>style.visibility</p:attrName>
                                        </p:attrNameLst>
                                      </p:cBhvr>
                                      <p:to>
                                        <p:strVal val="visible"/>
                                      </p:to>
                                    </p:set>
                                    <p:anim calcmode="lin" valueType="num">
                                      <p:cBhvr additive="base">
                                        <p:cTn id="118"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25">
                                            <p:txEl>
                                              <p:pRg st="6" end="6"/>
                                            </p:txEl>
                                          </p:spTgt>
                                        </p:tgtEl>
                                        <p:attrNameLst>
                                          <p:attrName>style.visibility</p:attrName>
                                        </p:attrNameLst>
                                      </p:cBhvr>
                                      <p:to>
                                        <p:strVal val="visible"/>
                                      </p:to>
                                    </p:set>
                                    <p:anim calcmode="lin" valueType="num">
                                      <p:cBhvr additive="base">
                                        <p:cTn id="124" dur="500" fill="hold"/>
                                        <p:tgtEl>
                                          <p:spTgt spid="25">
                                            <p:txEl>
                                              <p:pRg st="6" end="6"/>
                                            </p:txEl>
                                          </p:spTgt>
                                        </p:tgtEl>
                                        <p:attrNameLst>
                                          <p:attrName>ppt_x</p:attrName>
                                        </p:attrNameLst>
                                      </p:cBhvr>
                                      <p:tavLst>
                                        <p:tav tm="0">
                                          <p:val>
                                            <p:strVal val="#ppt_x"/>
                                          </p:val>
                                        </p:tav>
                                        <p:tav tm="100000">
                                          <p:val>
                                            <p:strVal val="#ppt_x"/>
                                          </p:val>
                                        </p:tav>
                                      </p:tavLst>
                                    </p:anim>
                                    <p:anim calcmode="lin" valueType="num">
                                      <p:cBhvr additive="base">
                                        <p:cTn id="125" dur="500" fill="hold"/>
                                        <p:tgtEl>
                                          <p:spTgt spid="2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25">
                                            <p:txEl>
                                              <p:pRg st="7" end="7"/>
                                            </p:txEl>
                                          </p:spTgt>
                                        </p:tgtEl>
                                        <p:attrNameLst>
                                          <p:attrName>style.visibility</p:attrName>
                                        </p:attrNameLst>
                                      </p:cBhvr>
                                      <p:to>
                                        <p:strVal val="visible"/>
                                      </p:to>
                                    </p:set>
                                    <p:anim calcmode="lin" valueType="num">
                                      <p:cBhvr additive="base">
                                        <p:cTn id="130" dur="500" fill="hold"/>
                                        <p:tgtEl>
                                          <p:spTgt spid="25">
                                            <p:txEl>
                                              <p:pRg st="7" end="7"/>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2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25">
                                            <p:txEl>
                                              <p:pRg st="8" end="8"/>
                                            </p:txEl>
                                          </p:spTgt>
                                        </p:tgtEl>
                                        <p:attrNameLst>
                                          <p:attrName>style.visibility</p:attrName>
                                        </p:attrNameLst>
                                      </p:cBhvr>
                                      <p:to>
                                        <p:strVal val="visible"/>
                                      </p:to>
                                    </p:set>
                                    <p:anim calcmode="lin" valueType="num">
                                      <p:cBhvr additive="base">
                                        <p:cTn id="136" dur="500" fill="hold"/>
                                        <p:tgtEl>
                                          <p:spTgt spid="25">
                                            <p:txEl>
                                              <p:pRg st="8" end="8"/>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2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nodeType="clickEffect">
                                  <p:stCondLst>
                                    <p:cond delay="0"/>
                                  </p:stCondLst>
                                  <p:childTnLst>
                                    <p:set>
                                      <p:cBhvr>
                                        <p:cTn id="141" dur="1" fill="hold">
                                          <p:stCondLst>
                                            <p:cond delay="0"/>
                                          </p:stCondLst>
                                        </p:cTn>
                                        <p:tgtEl>
                                          <p:spTgt spid="25">
                                            <p:txEl>
                                              <p:pRg st="9" end="9"/>
                                            </p:txEl>
                                          </p:spTgt>
                                        </p:tgtEl>
                                        <p:attrNameLst>
                                          <p:attrName>style.visibility</p:attrName>
                                        </p:attrNameLst>
                                      </p:cBhvr>
                                      <p:to>
                                        <p:strVal val="visible"/>
                                      </p:to>
                                    </p:set>
                                    <p:anim calcmode="lin" valueType="num">
                                      <p:cBhvr additive="base">
                                        <p:cTn id="142" dur="500" fill="hold"/>
                                        <p:tgtEl>
                                          <p:spTgt spid="25">
                                            <p:txEl>
                                              <p:pRg st="9" end="9"/>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2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26"/>
                                        </p:tgtEl>
                                        <p:attrNameLst>
                                          <p:attrName>style.visibility</p:attrName>
                                        </p:attrNameLst>
                                      </p:cBhvr>
                                      <p:to>
                                        <p:strVal val="visible"/>
                                      </p:to>
                                    </p:set>
                                    <p:anim calcmode="lin" valueType="num">
                                      <p:cBhvr additive="base">
                                        <p:cTn id="148" dur="500" fill="hold"/>
                                        <p:tgtEl>
                                          <p:spTgt spid="26"/>
                                        </p:tgtEl>
                                        <p:attrNameLst>
                                          <p:attrName>ppt_x</p:attrName>
                                        </p:attrNameLst>
                                      </p:cBhvr>
                                      <p:tavLst>
                                        <p:tav tm="0">
                                          <p:val>
                                            <p:strVal val="#ppt_x"/>
                                          </p:val>
                                        </p:tav>
                                        <p:tav tm="100000">
                                          <p:val>
                                            <p:strVal val="#ppt_x"/>
                                          </p:val>
                                        </p:tav>
                                      </p:tavLst>
                                    </p:anim>
                                    <p:anim calcmode="lin" valueType="num">
                                      <p:cBhvr additive="base">
                                        <p:cTn id="14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nodeType="clickEffect">
                                  <p:stCondLst>
                                    <p:cond delay="0"/>
                                  </p:stCondLst>
                                  <p:childTnLst>
                                    <p:set>
                                      <p:cBhvr>
                                        <p:cTn id="153" dur="1" fill="hold">
                                          <p:stCondLst>
                                            <p:cond delay="0"/>
                                          </p:stCondLst>
                                        </p:cTn>
                                        <p:tgtEl>
                                          <p:spTgt spid="24"/>
                                        </p:tgtEl>
                                        <p:attrNameLst>
                                          <p:attrName>style.visibility</p:attrName>
                                        </p:attrNameLst>
                                      </p:cBhvr>
                                      <p:to>
                                        <p:strVal val="visible"/>
                                      </p:to>
                                    </p:set>
                                    <p:anim calcmode="lin" valueType="num">
                                      <p:cBhvr>
                                        <p:cTn id="154" dur="500" fill="hold"/>
                                        <p:tgtEl>
                                          <p:spTgt spid="24"/>
                                        </p:tgtEl>
                                        <p:attrNameLst>
                                          <p:attrName>ppt_w</p:attrName>
                                        </p:attrNameLst>
                                      </p:cBhvr>
                                      <p:tavLst>
                                        <p:tav tm="0">
                                          <p:val>
                                            <p:fltVal val="0"/>
                                          </p:val>
                                        </p:tav>
                                        <p:tav tm="100000">
                                          <p:val>
                                            <p:strVal val="#ppt_w"/>
                                          </p:val>
                                        </p:tav>
                                      </p:tavLst>
                                    </p:anim>
                                    <p:anim calcmode="lin" valueType="num">
                                      <p:cBhvr>
                                        <p:cTn id="155" dur="500" fill="hold"/>
                                        <p:tgtEl>
                                          <p:spTgt spid="24"/>
                                        </p:tgtEl>
                                        <p:attrNameLst>
                                          <p:attrName>ppt_h</p:attrName>
                                        </p:attrNameLst>
                                      </p:cBhvr>
                                      <p:tavLst>
                                        <p:tav tm="0">
                                          <p:val>
                                            <p:fltVal val="0"/>
                                          </p:val>
                                        </p:tav>
                                        <p:tav tm="100000">
                                          <p:val>
                                            <p:strVal val="#ppt_h"/>
                                          </p:val>
                                        </p:tav>
                                      </p:tavLst>
                                    </p:anim>
                                    <p:animEffect transition="in" filter="fade">
                                      <p:cBhvr>
                                        <p:cTn id="1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5"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6D57-0F5F-996B-B20B-7B29197882A6}"/>
              </a:ext>
            </a:extLst>
          </p:cNvPr>
          <p:cNvSpPr>
            <a:spLocks noGrp="1"/>
          </p:cNvSpPr>
          <p:nvPr>
            <p:ph type="title"/>
          </p:nvPr>
        </p:nvSpPr>
        <p:spPr>
          <a:xfrm>
            <a:off x="838200" y="68419"/>
            <a:ext cx="10515600" cy="1325563"/>
          </a:xfrm>
        </p:spPr>
        <p:txBody>
          <a:bodyPr/>
          <a:lstStyle/>
          <a:p>
            <a:r>
              <a:rPr lang="en-GB" i="1" dirty="0"/>
              <a:t>Workbook, page 96</a:t>
            </a:r>
          </a:p>
        </p:txBody>
      </p:sp>
      <p:pic>
        <p:nvPicPr>
          <p:cNvPr id="6" name="Content Placeholder 5">
            <a:extLst>
              <a:ext uri="{FF2B5EF4-FFF2-40B4-BE49-F238E27FC236}">
                <a16:creationId xmlns:a16="http://schemas.microsoft.com/office/drawing/2014/main" id="{AF1D05EF-B77D-5898-013B-282721FDBD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33473"/>
            <a:ext cx="3862763" cy="5143540"/>
          </a:xfrm>
        </p:spPr>
      </p:pic>
      <p:pic>
        <p:nvPicPr>
          <p:cNvPr id="8" name="Content Placeholder 7">
            <a:extLst>
              <a:ext uri="{FF2B5EF4-FFF2-40B4-BE49-F238E27FC236}">
                <a16:creationId xmlns:a16="http://schemas.microsoft.com/office/drawing/2014/main" id="{0C519F8B-6131-72C3-C57A-F101F3D463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454" b="1454"/>
          <a:stretch/>
        </p:blipFill>
        <p:spPr>
          <a:xfrm>
            <a:off x="838200" y="1166813"/>
            <a:ext cx="3876986" cy="5410200"/>
          </a:xfrm>
        </p:spPr>
      </p:pic>
      <p:sp>
        <p:nvSpPr>
          <p:cNvPr id="14" name="TextBox 13">
            <a:extLst>
              <a:ext uri="{FF2B5EF4-FFF2-40B4-BE49-F238E27FC236}">
                <a16:creationId xmlns:a16="http://schemas.microsoft.com/office/drawing/2014/main" id="{E2D13B92-C2C8-C2C4-109D-AD2516175033}"/>
              </a:ext>
            </a:extLst>
          </p:cNvPr>
          <p:cNvSpPr txBox="1"/>
          <p:nvPr/>
        </p:nvSpPr>
        <p:spPr>
          <a:xfrm>
            <a:off x="6366934" y="739034"/>
            <a:ext cx="5438775" cy="1384995"/>
          </a:xfrm>
          <a:prstGeom prst="rect">
            <a:avLst/>
          </a:prstGeom>
          <a:noFill/>
        </p:spPr>
        <p:txBody>
          <a:bodyPr wrap="square" rtlCol="0">
            <a:spAutoFit/>
          </a:bodyPr>
          <a:lstStyle/>
          <a:p>
            <a:r>
              <a:rPr lang="en-GB" sz="2800" b="1" dirty="0"/>
              <a:t>Complete the sentences with: </a:t>
            </a:r>
            <a:r>
              <a:rPr lang="en-GB" sz="2800" b="1" dirty="0">
                <a:solidFill>
                  <a:schemeClr val="accent1"/>
                </a:solidFill>
              </a:rPr>
              <a:t>attention, consume, scoop, skip, contain, mind, flavour, afford, add</a:t>
            </a:r>
            <a:r>
              <a:rPr lang="en-GB" sz="2800" b="1" dirty="0"/>
              <a:t>.</a:t>
            </a:r>
          </a:p>
        </p:txBody>
      </p:sp>
      <p:sp>
        <p:nvSpPr>
          <p:cNvPr id="15" name="TextBox 14">
            <a:extLst>
              <a:ext uri="{FF2B5EF4-FFF2-40B4-BE49-F238E27FC236}">
                <a16:creationId xmlns:a16="http://schemas.microsoft.com/office/drawing/2014/main" id="{33E91E33-BD81-ACB0-5922-47459760E695}"/>
              </a:ext>
            </a:extLst>
          </p:cNvPr>
          <p:cNvSpPr txBox="1"/>
          <p:nvPr/>
        </p:nvSpPr>
        <p:spPr>
          <a:xfrm>
            <a:off x="6366934" y="2104272"/>
            <a:ext cx="5438775" cy="523220"/>
          </a:xfrm>
          <a:prstGeom prst="rect">
            <a:avLst/>
          </a:prstGeom>
          <a:noFill/>
        </p:spPr>
        <p:txBody>
          <a:bodyPr wrap="square" rtlCol="0">
            <a:spAutoFit/>
          </a:bodyPr>
          <a:lstStyle/>
          <a:p>
            <a:pPr algn="just"/>
            <a:r>
              <a:rPr lang="en-GB" sz="2800" b="1" dirty="0"/>
              <a:t>Check.</a:t>
            </a:r>
          </a:p>
        </p:txBody>
      </p:sp>
      <p:sp>
        <p:nvSpPr>
          <p:cNvPr id="3" name="TextBox 2">
            <a:extLst>
              <a:ext uri="{FF2B5EF4-FFF2-40B4-BE49-F238E27FC236}">
                <a16:creationId xmlns:a16="http://schemas.microsoft.com/office/drawing/2014/main" id="{8EC252C0-AEC8-6F2C-D039-77773A25B1BF}"/>
              </a:ext>
            </a:extLst>
          </p:cNvPr>
          <p:cNvSpPr txBox="1"/>
          <p:nvPr/>
        </p:nvSpPr>
        <p:spPr>
          <a:xfrm>
            <a:off x="6366934" y="2714973"/>
            <a:ext cx="5438775" cy="523220"/>
          </a:xfrm>
          <a:prstGeom prst="rect">
            <a:avLst/>
          </a:prstGeom>
          <a:noFill/>
        </p:spPr>
        <p:txBody>
          <a:bodyPr wrap="square" rtlCol="0">
            <a:spAutoFit/>
          </a:bodyPr>
          <a:lstStyle/>
          <a:p>
            <a:r>
              <a:rPr lang="en-GB" sz="2800" b="1" dirty="0"/>
              <a:t>What’s the opposite?</a:t>
            </a:r>
          </a:p>
        </p:txBody>
      </p:sp>
      <p:sp>
        <p:nvSpPr>
          <p:cNvPr id="4" name="TextBox 3">
            <a:extLst>
              <a:ext uri="{FF2B5EF4-FFF2-40B4-BE49-F238E27FC236}">
                <a16:creationId xmlns:a16="http://schemas.microsoft.com/office/drawing/2014/main" id="{E277B370-DCAC-B71E-7048-57D51D5C9C5E}"/>
              </a:ext>
            </a:extLst>
          </p:cNvPr>
          <p:cNvSpPr txBox="1"/>
          <p:nvPr/>
        </p:nvSpPr>
        <p:spPr>
          <a:xfrm>
            <a:off x="6366934" y="3275128"/>
            <a:ext cx="5438775" cy="523220"/>
          </a:xfrm>
          <a:prstGeom prst="rect">
            <a:avLst/>
          </a:prstGeom>
          <a:noFill/>
        </p:spPr>
        <p:txBody>
          <a:bodyPr wrap="square" rtlCol="0">
            <a:spAutoFit/>
          </a:bodyPr>
          <a:lstStyle/>
          <a:p>
            <a:pPr algn="just"/>
            <a:r>
              <a:rPr lang="en-GB" sz="2800" b="1" dirty="0"/>
              <a:t>Check.</a:t>
            </a:r>
          </a:p>
        </p:txBody>
      </p:sp>
      <p:sp>
        <p:nvSpPr>
          <p:cNvPr id="9" name="TextBox 8">
            <a:extLst>
              <a:ext uri="{FF2B5EF4-FFF2-40B4-BE49-F238E27FC236}">
                <a16:creationId xmlns:a16="http://schemas.microsoft.com/office/drawing/2014/main" id="{8BC0AE6A-DF62-CCA8-4E94-0DAC87328383}"/>
              </a:ext>
            </a:extLst>
          </p:cNvPr>
          <p:cNvSpPr txBox="1"/>
          <p:nvPr/>
        </p:nvSpPr>
        <p:spPr>
          <a:xfrm>
            <a:off x="6366934" y="3944825"/>
            <a:ext cx="5438775" cy="954107"/>
          </a:xfrm>
          <a:prstGeom prst="rect">
            <a:avLst/>
          </a:prstGeom>
          <a:noFill/>
        </p:spPr>
        <p:txBody>
          <a:bodyPr wrap="square" rtlCol="0">
            <a:spAutoFit/>
          </a:bodyPr>
          <a:lstStyle/>
          <a:p>
            <a:r>
              <a:rPr lang="en-GB" sz="2800" b="1" dirty="0"/>
              <a:t>Complete the sentences with some of the words from Task 2.</a:t>
            </a:r>
          </a:p>
        </p:txBody>
      </p:sp>
      <p:sp>
        <p:nvSpPr>
          <p:cNvPr id="11" name="TextBox 10">
            <a:extLst>
              <a:ext uri="{FF2B5EF4-FFF2-40B4-BE49-F238E27FC236}">
                <a16:creationId xmlns:a16="http://schemas.microsoft.com/office/drawing/2014/main" id="{73740EEE-0685-EA39-62D5-6B3DD5DB42B0}"/>
              </a:ext>
            </a:extLst>
          </p:cNvPr>
          <p:cNvSpPr txBox="1"/>
          <p:nvPr/>
        </p:nvSpPr>
        <p:spPr>
          <a:xfrm>
            <a:off x="6366934" y="4890375"/>
            <a:ext cx="5438775" cy="523220"/>
          </a:xfrm>
          <a:prstGeom prst="rect">
            <a:avLst/>
          </a:prstGeom>
          <a:noFill/>
        </p:spPr>
        <p:txBody>
          <a:bodyPr wrap="square" rtlCol="0">
            <a:spAutoFit/>
          </a:bodyPr>
          <a:lstStyle/>
          <a:p>
            <a:pPr algn="just"/>
            <a:r>
              <a:rPr lang="en-GB" sz="2800" b="1" dirty="0"/>
              <a:t>Check.</a:t>
            </a:r>
          </a:p>
        </p:txBody>
      </p:sp>
      <p:sp>
        <p:nvSpPr>
          <p:cNvPr id="5" name="TextBox 4">
            <a:extLst>
              <a:ext uri="{FF2B5EF4-FFF2-40B4-BE49-F238E27FC236}">
                <a16:creationId xmlns:a16="http://schemas.microsoft.com/office/drawing/2014/main" id="{6D8BDE1B-2764-71B6-4CB6-C2C414117A7A}"/>
              </a:ext>
            </a:extLst>
          </p:cNvPr>
          <p:cNvSpPr txBox="1"/>
          <p:nvPr/>
        </p:nvSpPr>
        <p:spPr>
          <a:xfrm>
            <a:off x="6366934" y="5430158"/>
            <a:ext cx="5438775" cy="954107"/>
          </a:xfrm>
          <a:prstGeom prst="rect">
            <a:avLst/>
          </a:prstGeom>
          <a:noFill/>
        </p:spPr>
        <p:txBody>
          <a:bodyPr wrap="square" rtlCol="0">
            <a:spAutoFit/>
          </a:bodyPr>
          <a:lstStyle/>
          <a:p>
            <a:r>
              <a:rPr lang="en-GB" sz="2800" b="1" dirty="0"/>
              <a:t>Read the text and find the mistakes. There are ten of them.</a:t>
            </a:r>
          </a:p>
        </p:txBody>
      </p:sp>
      <p:sp>
        <p:nvSpPr>
          <p:cNvPr id="7" name="TextBox 6">
            <a:extLst>
              <a:ext uri="{FF2B5EF4-FFF2-40B4-BE49-F238E27FC236}">
                <a16:creationId xmlns:a16="http://schemas.microsoft.com/office/drawing/2014/main" id="{16C85E45-088B-960B-853B-7792829A9727}"/>
              </a:ext>
            </a:extLst>
          </p:cNvPr>
          <p:cNvSpPr txBox="1"/>
          <p:nvPr/>
        </p:nvSpPr>
        <p:spPr>
          <a:xfrm>
            <a:off x="6366934" y="6400828"/>
            <a:ext cx="5438775" cy="523220"/>
          </a:xfrm>
          <a:prstGeom prst="rect">
            <a:avLst/>
          </a:prstGeom>
          <a:noFill/>
        </p:spPr>
        <p:txBody>
          <a:bodyPr wrap="square" rtlCol="0">
            <a:spAutoFit/>
          </a:bodyPr>
          <a:lstStyle/>
          <a:p>
            <a:pPr algn="just"/>
            <a:r>
              <a:rPr lang="en-GB" sz="2800" b="1" dirty="0"/>
              <a:t>Check.</a:t>
            </a:r>
          </a:p>
        </p:txBody>
      </p:sp>
      <p:pic>
        <p:nvPicPr>
          <p:cNvPr id="12" name="Picture 11">
            <a:extLst>
              <a:ext uri="{FF2B5EF4-FFF2-40B4-BE49-F238E27FC236}">
                <a16:creationId xmlns:a16="http://schemas.microsoft.com/office/drawing/2014/main" id="{5022CEE6-6043-44E4-2859-52989E33F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44" y="2227693"/>
            <a:ext cx="5753287" cy="3231125"/>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0FBA8015-BE3E-15F3-26C9-B6D485AC5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56" y="2741946"/>
            <a:ext cx="5204654" cy="2658628"/>
          </a:xfrm>
          <a:prstGeom prst="rect">
            <a:avLst/>
          </a:prstGeom>
        </p:spPr>
      </p:pic>
      <p:pic>
        <p:nvPicPr>
          <p:cNvPr id="18" name="Picture 17">
            <a:extLst>
              <a:ext uri="{FF2B5EF4-FFF2-40B4-BE49-F238E27FC236}">
                <a16:creationId xmlns:a16="http://schemas.microsoft.com/office/drawing/2014/main" id="{50315078-1F25-415D-A626-76B80D7A5096}"/>
              </a:ext>
            </a:extLst>
          </p:cNvPr>
          <p:cNvPicPr>
            <a:picLocks noChangeAspect="1"/>
          </p:cNvPicPr>
          <p:nvPr/>
        </p:nvPicPr>
        <p:blipFill rotWithShape="1">
          <a:blip r:embed="rId6">
            <a:extLst>
              <a:ext uri="{28A0092B-C50C-407E-A947-70E740481C1C}">
                <a14:useLocalDpi xmlns:a14="http://schemas.microsoft.com/office/drawing/2010/main" val="0"/>
              </a:ext>
            </a:extLst>
          </a:blip>
          <a:srcRect r="3962"/>
          <a:stretch/>
        </p:blipFill>
        <p:spPr>
          <a:xfrm>
            <a:off x="109951" y="2987766"/>
            <a:ext cx="5781880" cy="1846532"/>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9F9ED917-AC01-8761-103E-FB9C44960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452" y="3400957"/>
            <a:ext cx="1585097" cy="1425063"/>
          </a:xfrm>
          <a:prstGeom prst="rect">
            <a:avLst/>
          </a:prstGeom>
        </p:spPr>
      </p:pic>
      <p:pic>
        <p:nvPicPr>
          <p:cNvPr id="22" name="Picture 21">
            <a:extLst>
              <a:ext uri="{FF2B5EF4-FFF2-40B4-BE49-F238E27FC236}">
                <a16:creationId xmlns:a16="http://schemas.microsoft.com/office/drawing/2014/main" id="{576D86A6-1927-B7EE-4BA6-EE9BFE389A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9202" y="3366659"/>
            <a:ext cx="2119753" cy="1375358"/>
          </a:xfrm>
          <a:prstGeom prst="rect">
            <a:avLst/>
          </a:prstGeom>
        </p:spPr>
      </p:pic>
      <p:pic>
        <p:nvPicPr>
          <p:cNvPr id="24" name="Picture 23">
            <a:extLst>
              <a:ext uri="{FF2B5EF4-FFF2-40B4-BE49-F238E27FC236}">
                <a16:creationId xmlns:a16="http://schemas.microsoft.com/office/drawing/2014/main" id="{0676F63E-FA98-21E0-7162-F6B7E1517E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29" y="2845673"/>
            <a:ext cx="5791602" cy="2130717"/>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C3652597-F698-E621-63DA-1197620693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233" y="3369827"/>
            <a:ext cx="4661858" cy="1537765"/>
          </a:xfrm>
          <a:prstGeom prst="rect">
            <a:avLst/>
          </a:prstGeom>
        </p:spPr>
      </p:pic>
      <p:pic>
        <p:nvPicPr>
          <p:cNvPr id="28" name="Picture 27">
            <a:extLst>
              <a:ext uri="{FF2B5EF4-FFF2-40B4-BE49-F238E27FC236}">
                <a16:creationId xmlns:a16="http://schemas.microsoft.com/office/drawing/2014/main" id="{43F539F5-9C80-4D8D-DB6A-3143E3C9C3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386" y="2227694"/>
            <a:ext cx="5753288" cy="1517314"/>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id="{160526F1-05D7-2197-140C-A408103CE894}"/>
              </a:ext>
            </a:extLst>
          </p:cNvPr>
          <p:cNvPicPr>
            <a:picLocks noChangeAspect="1"/>
          </p:cNvPicPr>
          <p:nvPr/>
        </p:nvPicPr>
        <p:blipFill rotWithShape="1">
          <a:blip r:embed="rId12">
            <a:extLst>
              <a:ext uri="{28A0092B-C50C-407E-A947-70E740481C1C}">
                <a14:useLocalDpi xmlns:a14="http://schemas.microsoft.com/office/drawing/2010/main" val="0"/>
              </a:ext>
            </a:extLst>
          </a:blip>
          <a:srcRect r="4399"/>
          <a:stretch/>
        </p:blipFill>
        <p:spPr>
          <a:xfrm>
            <a:off x="135824" y="3785668"/>
            <a:ext cx="5720411" cy="1283584"/>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a:extLst>
              <a:ext uri="{FF2B5EF4-FFF2-40B4-BE49-F238E27FC236}">
                <a16:creationId xmlns:a16="http://schemas.microsoft.com/office/drawing/2014/main" id="{758DB55D-C5D0-9D65-C509-07EA15487013}"/>
              </a:ext>
            </a:extLst>
          </p:cNvPr>
          <p:cNvPicPr>
            <a:picLocks noChangeAspect="1"/>
          </p:cNvPicPr>
          <p:nvPr/>
        </p:nvPicPr>
        <p:blipFill rotWithShape="1">
          <a:blip r:embed="rId13">
            <a:extLst>
              <a:ext uri="{28A0092B-C50C-407E-A947-70E740481C1C}">
                <a14:useLocalDpi xmlns:a14="http://schemas.microsoft.com/office/drawing/2010/main" val="0"/>
              </a:ext>
            </a:extLst>
          </a:blip>
          <a:srcRect r="3486" b="7565"/>
          <a:stretch/>
        </p:blipFill>
        <p:spPr>
          <a:xfrm>
            <a:off x="281437" y="2881558"/>
            <a:ext cx="5508973" cy="809574"/>
          </a:xfrm>
          <a:prstGeom prst="rect">
            <a:avLst/>
          </a:prstGeom>
        </p:spPr>
      </p:pic>
      <p:pic>
        <p:nvPicPr>
          <p:cNvPr id="34" name="Picture 33">
            <a:extLst>
              <a:ext uri="{FF2B5EF4-FFF2-40B4-BE49-F238E27FC236}">
                <a16:creationId xmlns:a16="http://schemas.microsoft.com/office/drawing/2014/main" id="{42561E5B-3FC2-DAED-0255-9770CEDA41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9771" y="3897727"/>
            <a:ext cx="5612516" cy="1060142"/>
          </a:xfrm>
          <a:prstGeom prst="rect">
            <a:avLst/>
          </a:prstGeom>
        </p:spPr>
      </p:pic>
    </p:spTree>
    <p:extLst>
      <p:ext uri="{BB962C8B-B14F-4D97-AF65-F5344CB8AC3E}">
        <p14:creationId xmlns:p14="http://schemas.microsoft.com/office/powerpoint/2010/main" val="395250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anim calcmode="lin" valueType="num">
                                      <p:cBhvr additive="base">
                                        <p:cTn id="4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 calcmode="lin" valueType="num">
                                      <p:cBhvr additive="base">
                                        <p:cTn id="5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ppt_x"/>
                                          </p:val>
                                        </p:tav>
                                        <p:tav tm="100000">
                                          <p:val>
                                            <p:strVal val="#ppt_x"/>
                                          </p:val>
                                        </p:tav>
                                      </p:tavLst>
                                    </p:anim>
                                    <p:anim calcmode="lin" valueType="num">
                                      <p:cBhvr additive="base">
                                        <p:cTn id="6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9">
                                            <p:txEl>
                                              <p:pRg st="0" end="0"/>
                                            </p:txEl>
                                          </p:spTgt>
                                        </p:tgtEl>
                                        <p:attrNameLst>
                                          <p:attrName>style.visibility</p:attrName>
                                        </p:attrNameLst>
                                      </p:cBhvr>
                                      <p:to>
                                        <p:strVal val="visible"/>
                                      </p:to>
                                    </p:set>
                                    <p:anim calcmode="lin" valueType="num">
                                      <p:cBhvr additive="base">
                                        <p:cTn id="8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additive="base">
                                        <p:cTn id="93" dur="500" fill="hold"/>
                                        <p:tgtEl>
                                          <p:spTgt spid="11"/>
                                        </p:tgtEl>
                                        <p:attrNameLst>
                                          <p:attrName>ppt_x</p:attrName>
                                        </p:attrNameLst>
                                      </p:cBhvr>
                                      <p:tavLst>
                                        <p:tav tm="0">
                                          <p:val>
                                            <p:strVal val="#ppt_x"/>
                                          </p:val>
                                        </p:tav>
                                        <p:tav tm="100000">
                                          <p:val>
                                            <p:strVal val="#ppt_x"/>
                                          </p:val>
                                        </p:tav>
                                      </p:tavLst>
                                    </p:anim>
                                    <p:anim calcmode="lin" valueType="num">
                                      <p:cBhvr additive="base">
                                        <p:cTn id="9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5">
                                            <p:txEl>
                                              <p:pRg st="0" end="0"/>
                                            </p:txEl>
                                          </p:spTgt>
                                        </p:tgtEl>
                                        <p:attrNameLst>
                                          <p:attrName>style.visibility</p:attrName>
                                        </p:attrNameLst>
                                      </p:cBhvr>
                                      <p:to>
                                        <p:strVal val="visible"/>
                                      </p:to>
                                    </p:set>
                                    <p:anim calcmode="lin" valueType="num">
                                      <p:cBhvr additive="base">
                                        <p:cTn id="10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28"/>
                                        </p:tgtEl>
                                        <p:attrNameLst>
                                          <p:attrName>style.visibility</p:attrName>
                                        </p:attrNameLst>
                                      </p:cBhvr>
                                      <p:to>
                                        <p:strVal val="visible"/>
                                      </p:to>
                                    </p:set>
                                    <p:anim calcmode="lin" valueType="num">
                                      <p:cBhvr>
                                        <p:cTn id="110" dur="500" fill="hold"/>
                                        <p:tgtEl>
                                          <p:spTgt spid="28"/>
                                        </p:tgtEl>
                                        <p:attrNameLst>
                                          <p:attrName>ppt_w</p:attrName>
                                        </p:attrNameLst>
                                      </p:cBhvr>
                                      <p:tavLst>
                                        <p:tav tm="0">
                                          <p:val>
                                            <p:fltVal val="0"/>
                                          </p:val>
                                        </p:tav>
                                        <p:tav tm="100000">
                                          <p:val>
                                            <p:strVal val="#ppt_w"/>
                                          </p:val>
                                        </p:tav>
                                      </p:tavLst>
                                    </p:anim>
                                    <p:anim calcmode="lin" valueType="num">
                                      <p:cBhvr>
                                        <p:cTn id="111" dur="500" fill="hold"/>
                                        <p:tgtEl>
                                          <p:spTgt spid="28"/>
                                        </p:tgtEl>
                                        <p:attrNameLst>
                                          <p:attrName>ppt_h</p:attrName>
                                        </p:attrNameLst>
                                      </p:cBhvr>
                                      <p:tavLst>
                                        <p:tav tm="0">
                                          <p:val>
                                            <p:fltVal val="0"/>
                                          </p:val>
                                        </p:tav>
                                        <p:tav tm="100000">
                                          <p:val>
                                            <p:strVal val="#ppt_h"/>
                                          </p:val>
                                        </p:tav>
                                      </p:tavLst>
                                    </p:anim>
                                    <p:animEffect transition="in" filter="fade">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p:cTn id="117" dur="500" fill="hold"/>
                                        <p:tgtEl>
                                          <p:spTgt spid="30"/>
                                        </p:tgtEl>
                                        <p:attrNameLst>
                                          <p:attrName>ppt_w</p:attrName>
                                        </p:attrNameLst>
                                      </p:cBhvr>
                                      <p:tavLst>
                                        <p:tav tm="0">
                                          <p:val>
                                            <p:fltVal val="0"/>
                                          </p:val>
                                        </p:tav>
                                        <p:tav tm="100000">
                                          <p:val>
                                            <p:strVal val="#ppt_w"/>
                                          </p:val>
                                        </p:tav>
                                      </p:tavLst>
                                    </p:anim>
                                    <p:anim calcmode="lin" valueType="num">
                                      <p:cBhvr>
                                        <p:cTn id="118" dur="500" fill="hold"/>
                                        <p:tgtEl>
                                          <p:spTgt spid="30"/>
                                        </p:tgtEl>
                                        <p:attrNameLst>
                                          <p:attrName>ppt_h</p:attrName>
                                        </p:attrNameLst>
                                      </p:cBhvr>
                                      <p:tavLst>
                                        <p:tav tm="0">
                                          <p:val>
                                            <p:fltVal val="0"/>
                                          </p:val>
                                        </p:tav>
                                        <p:tav tm="100000">
                                          <p:val>
                                            <p:strVal val="#ppt_h"/>
                                          </p:val>
                                        </p:tav>
                                      </p:tavLst>
                                    </p:anim>
                                    <p:animEffect transition="in" filter="fade">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7">
                                            <p:txEl>
                                              <p:pRg st="0" end="0"/>
                                            </p:txEl>
                                          </p:spTgt>
                                        </p:tgtEl>
                                        <p:attrNameLst>
                                          <p:attrName>style.visibility</p:attrName>
                                        </p:attrNameLst>
                                      </p:cBhvr>
                                      <p:to>
                                        <p:strVal val="visible"/>
                                      </p:to>
                                    </p:set>
                                    <p:anim calcmode="lin" valueType="num">
                                      <p:cBhvr additive="base">
                                        <p:cTn id="1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fade">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34"/>
                                        </p:tgtEl>
                                        <p:attrNameLst>
                                          <p:attrName>style.visibility</p:attrName>
                                        </p:attrNameLst>
                                      </p:cBhvr>
                                      <p:to>
                                        <p:strVal val="visible"/>
                                      </p:to>
                                    </p:set>
                                    <p:animEffect transition="in" filter="fade">
                                      <p:cBhvr>
                                        <p:cTn id="1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9050239-4636-011C-B66F-7E5898991F0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029200" cy="6858000"/>
          </a:xfrm>
        </p:spPr>
      </p:pic>
      <p:pic>
        <p:nvPicPr>
          <p:cNvPr id="8" name="Content Placeholder 7">
            <a:extLst>
              <a:ext uri="{FF2B5EF4-FFF2-40B4-BE49-F238E27FC236}">
                <a16:creationId xmlns:a16="http://schemas.microsoft.com/office/drawing/2014/main" id="{5F544255-11B5-BE27-8B79-D889879CDBC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6209"/>
          <a:stretch/>
        </p:blipFill>
        <p:spPr>
          <a:xfrm>
            <a:off x="0" y="1622950"/>
            <a:ext cx="5577227" cy="361210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5">
            <a:extLst>
              <a:ext uri="{FF2B5EF4-FFF2-40B4-BE49-F238E27FC236}">
                <a16:creationId xmlns:a16="http://schemas.microsoft.com/office/drawing/2014/main" id="{4BCB8381-383F-9F88-8FE3-340F02D7A41B}"/>
              </a:ext>
            </a:extLst>
          </p:cNvPr>
          <p:cNvSpPr txBox="1">
            <a:spLocks/>
          </p:cNvSpPr>
          <p:nvPr/>
        </p:nvSpPr>
        <p:spPr>
          <a:xfrm>
            <a:off x="6221780" y="94653"/>
            <a:ext cx="5505450" cy="2919911"/>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500" b="1" dirty="0">
                <a:solidFill>
                  <a:srgbClr val="FFC000"/>
                </a:solidFill>
              </a:rPr>
              <a:t>LANGUAGE FOCUS </a:t>
            </a:r>
          </a:p>
          <a:p>
            <a:pPr marL="0" indent="0">
              <a:buFont typeface="Arial" panose="020B0604020202020204" pitchFamily="34" charset="0"/>
              <a:buNone/>
            </a:pPr>
            <a:r>
              <a:rPr lang="en-GB" sz="2500" dirty="0"/>
              <a:t>Which of them can have </a:t>
            </a:r>
            <a:r>
              <a:rPr lang="en-GB" sz="2500" b="1" dirty="0">
                <a:solidFill>
                  <a:srgbClr val="FF0000"/>
                </a:solidFill>
              </a:rPr>
              <a:t>a</a:t>
            </a:r>
            <a:r>
              <a:rPr lang="en-GB" sz="2500" dirty="0"/>
              <a:t> or </a:t>
            </a:r>
            <a:r>
              <a:rPr lang="en-GB" sz="2500" b="1" dirty="0">
                <a:solidFill>
                  <a:srgbClr val="FF0000"/>
                </a:solidFill>
              </a:rPr>
              <a:t>an</a:t>
            </a:r>
            <a:r>
              <a:rPr lang="en-GB" sz="2500" dirty="0"/>
              <a:t> in front of them? </a:t>
            </a:r>
          </a:p>
          <a:p>
            <a:pPr marL="0" indent="0">
              <a:buFont typeface="Arial" panose="020B0604020202020204" pitchFamily="34" charset="0"/>
              <a:buNone/>
            </a:pPr>
            <a:r>
              <a:rPr lang="en-GB" sz="2500" i="1" dirty="0">
                <a:solidFill>
                  <a:schemeClr val="bg1"/>
                </a:solidFill>
              </a:rPr>
              <a:t>a tomato, an egg, an apple, an orange </a:t>
            </a:r>
          </a:p>
          <a:p>
            <a:pPr marL="0" indent="0">
              <a:buFont typeface="Arial" panose="020B0604020202020204" pitchFamily="34" charset="0"/>
              <a:buNone/>
            </a:pPr>
            <a:r>
              <a:rPr lang="en-GB" sz="2500" dirty="0"/>
              <a:t>Which of them have plural forms?</a:t>
            </a:r>
          </a:p>
          <a:p>
            <a:pPr marL="0" indent="0">
              <a:buFont typeface="Arial" panose="020B0604020202020204" pitchFamily="34" charset="0"/>
              <a:buNone/>
            </a:pPr>
            <a:r>
              <a:rPr lang="en-GB" sz="2500" i="1" dirty="0">
                <a:solidFill>
                  <a:schemeClr val="bg1"/>
                </a:solidFill>
              </a:rPr>
              <a:t>pasta, bread, sugar, milk </a:t>
            </a:r>
          </a:p>
        </p:txBody>
      </p:sp>
      <p:sp>
        <p:nvSpPr>
          <p:cNvPr id="10" name="Content Placeholder 5">
            <a:extLst>
              <a:ext uri="{FF2B5EF4-FFF2-40B4-BE49-F238E27FC236}">
                <a16:creationId xmlns:a16="http://schemas.microsoft.com/office/drawing/2014/main" id="{387C2C1A-3238-DEB2-2818-DCF3D6A24F24}"/>
              </a:ext>
            </a:extLst>
          </p:cNvPr>
          <p:cNvSpPr txBox="1">
            <a:spLocks/>
          </p:cNvSpPr>
          <p:nvPr/>
        </p:nvSpPr>
        <p:spPr>
          <a:xfrm>
            <a:off x="6221780" y="3139273"/>
            <a:ext cx="5505450" cy="969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500" b="1" dirty="0"/>
              <a:t>Write the nouns in the correct column.</a:t>
            </a:r>
          </a:p>
        </p:txBody>
      </p:sp>
      <p:sp>
        <p:nvSpPr>
          <p:cNvPr id="11" name="Content Placeholder 5">
            <a:extLst>
              <a:ext uri="{FF2B5EF4-FFF2-40B4-BE49-F238E27FC236}">
                <a16:creationId xmlns:a16="http://schemas.microsoft.com/office/drawing/2014/main" id="{8EDE5452-0A0A-B5B0-FB68-7313BF6A475E}"/>
              </a:ext>
            </a:extLst>
          </p:cNvPr>
          <p:cNvSpPr txBox="1">
            <a:spLocks/>
          </p:cNvSpPr>
          <p:nvPr/>
        </p:nvSpPr>
        <p:spPr>
          <a:xfrm>
            <a:off x="6221780" y="3666584"/>
            <a:ext cx="5505450" cy="504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500" b="1" dirty="0"/>
              <a:t>Check.</a:t>
            </a:r>
          </a:p>
        </p:txBody>
      </p:sp>
      <p:sp>
        <p:nvSpPr>
          <p:cNvPr id="16" name="TextBox 15">
            <a:extLst>
              <a:ext uri="{FF2B5EF4-FFF2-40B4-BE49-F238E27FC236}">
                <a16:creationId xmlns:a16="http://schemas.microsoft.com/office/drawing/2014/main" id="{EF6A42D6-6D6D-562D-D8F9-71FA1281B075}"/>
              </a:ext>
            </a:extLst>
          </p:cNvPr>
          <p:cNvSpPr txBox="1"/>
          <p:nvPr/>
        </p:nvSpPr>
        <p:spPr>
          <a:xfrm>
            <a:off x="464770" y="4095269"/>
            <a:ext cx="2116505" cy="646331"/>
          </a:xfrm>
          <a:prstGeom prst="rect">
            <a:avLst/>
          </a:prstGeom>
          <a:noFill/>
        </p:spPr>
        <p:txBody>
          <a:bodyPr wrap="square" rtlCol="0">
            <a:spAutoFit/>
          </a:bodyPr>
          <a:lstStyle/>
          <a:p>
            <a:r>
              <a:rPr lang="en-GB" b="1" dirty="0">
                <a:solidFill>
                  <a:srgbClr val="FF0000"/>
                </a:solidFill>
              </a:rPr>
              <a:t>tomato, egg, apple, orange, </a:t>
            </a:r>
          </a:p>
        </p:txBody>
      </p:sp>
      <p:sp>
        <p:nvSpPr>
          <p:cNvPr id="17" name="TextBox 16">
            <a:extLst>
              <a:ext uri="{FF2B5EF4-FFF2-40B4-BE49-F238E27FC236}">
                <a16:creationId xmlns:a16="http://schemas.microsoft.com/office/drawing/2014/main" id="{DBE271D2-9D2F-9D2B-E981-1A3413B9A4D8}"/>
              </a:ext>
            </a:extLst>
          </p:cNvPr>
          <p:cNvSpPr txBox="1"/>
          <p:nvPr/>
        </p:nvSpPr>
        <p:spPr>
          <a:xfrm>
            <a:off x="2912695" y="4085263"/>
            <a:ext cx="2116505" cy="646331"/>
          </a:xfrm>
          <a:prstGeom prst="rect">
            <a:avLst/>
          </a:prstGeom>
          <a:noFill/>
        </p:spPr>
        <p:txBody>
          <a:bodyPr wrap="square" rtlCol="0">
            <a:spAutoFit/>
          </a:bodyPr>
          <a:lstStyle/>
          <a:p>
            <a:r>
              <a:rPr lang="en-GB" b="1" dirty="0">
                <a:solidFill>
                  <a:srgbClr val="FF0000"/>
                </a:solidFill>
              </a:rPr>
              <a:t>bread, pasta, sugar, milk</a:t>
            </a:r>
          </a:p>
        </p:txBody>
      </p:sp>
      <p:sp>
        <p:nvSpPr>
          <p:cNvPr id="18" name="Content Placeholder 5">
            <a:extLst>
              <a:ext uri="{FF2B5EF4-FFF2-40B4-BE49-F238E27FC236}">
                <a16:creationId xmlns:a16="http://schemas.microsoft.com/office/drawing/2014/main" id="{A13E688C-4649-65D7-E559-20238116DCD8}"/>
              </a:ext>
            </a:extLst>
          </p:cNvPr>
          <p:cNvSpPr txBox="1">
            <a:spLocks/>
          </p:cNvSpPr>
          <p:nvPr/>
        </p:nvSpPr>
        <p:spPr>
          <a:xfrm>
            <a:off x="6096000" y="4171408"/>
            <a:ext cx="6022019" cy="2686591"/>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Countable nouns</a:t>
            </a:r>
            <a:r>
              <a:rPr lang="hr-HR" sz="2400" dirty="0"/>
              <a:t>:</a:t>
            </a:r>
          </a:p>
          <a:p>
            <a:pPr>
              <a:buFontTx/>
              <a:buChar char="-"/>
            </a:pPr>
            <a:r>
              <a:rPr lang="en-GB" sz="2400" dirty="0"/>
              <a:t>can be counted</a:t>
            </a:r>
            <a:endParaRPr lang="hr-HR" sz="2400" dirty="0"/>
          </a:p>
          <a:p>
            <a:pPr>
              <a:buFontTx/>
              <a:buChar char="-"/>
            </a:pPr>
            <a:r>
              <a:rPr lang="en-GB" sz="2400" dirty="0"/>
              <a:t>have </a:t>
            </a:r>
            <a:r>
              <a:rPr lang="en-GB" sz="2400" b="1" dirty="0">
                <a:solidFill>
                  <a:srgbClr val="FF0000"/>
                </a:solidFill>
              </a:rPr>
              <a:t>a</a:t>
            </a:r>
            <a:r>
              <a:rPr lang="en-GB" sz="2400" dirty="0"/>
              <a:t> or </a:t>
            </a:r>
            <a:r>
              <a:rPr lang="en-GB" sz="2400" b="1" dirty="0">
                <a:solidFill>
                  <a:srgbClr val="FF0000"/>
                </a:solidFill>
              </a:rPr>
              <a:t>an</a:t>
            </a:r>
            <a:r>
              <a:rPr lang="en-GB" sz="2400" dirty="0"/>
              <a:t> in front</a:t>
            </a:r>
            <a:r>
              <a:rPr lang="hr-HR" sz="2400" dirty="0"/>
              <a:t> (</a:t>
            </a:r>
            <a:r>
              <a:rPr lang="hr-HR" sz="2400" dirty="0" err="1"/>
              <a:t>in</a:t>
            </a:r>
            <a:r>
              <a:rPr lang="hr-HR" sz="2400" dirty="0"/>
              <a:t> singular)</a:t>
            </a:r>
            <a:r>
              <a:rPr lang="en-GB" sz="2400" dirty="0"/>
              <a:t> </a:t>
            </a:r>
            <a:endParaRPr lang="hr-HR" sz="2400" dirty="0"/>
          </a:p>
          <a:p>
            <a:pPr>
              <a:buFontTx/>
              <a:buChar char="-"/>
            </a:pPr>
            <a:r>
              <a:rPr lang="en-GB" sz="2400" dirty="0"/>
              <a:t>have a singular or a plural form.</a:t>
            </a:r>
          </a:p>
          <a:p>
            <a:pPr marL="0" indent="0">
              <a:buFont typeface="Arial" panose="020B0604020202020204" pitchFamily="34" charset="0"/>
              <a:buNone/>
            </a:pPr>
            <a:r>
              <a:rPr lang="en-GB" sz="1800" dirty="0" err="1">
                <a:solidFill>
                  <a:schemeClr val="accent1"/>
                </a:solidFill>
              </a:rPr>
              <a:t>Brojive</a:t>
            </a:r>
            <a:r>
              <a:rPr lang="en-GB" sz="1800" dirty="0">
                <a:solidFill>
                  <a:schemeClr val="accent1"/>
                </a:solidFill>
              </a:rPr>
              <a:t> </a:t>
            </a:r>
            <a:r>
              <a:rPr lang="en-GB" sz="1800" dirty="0" err="1">
                <a:solidFill>
                  <a:schemeClr val="accent1"/>
                </a:solidFill>
              </a:rPr>
              <a:t>imenice</a:t>
            </a:r>
            <a:r>
              <a:rPr lang="en-GB" sz="1800" dirty="0">
                <a:solidFill>
                  <a:schemeClr val="accent1"/>
                </a:solidFill>
              </a:rPr>
              <a:t> </a:t>
            </a:r>
            <a:r>
              <a:rPr lang="en-GB" sz="1800" dirty="0" err="1">
                <a:solidFill>
                  <a:schemeClr val="accent1"/>
                </a:solidFill>
              </a:rPr>
              <a:t>su</a:t>
            </a:r>
            <a:r>
              <a:rPr lang="en-GB" sz="1800" dirty="0">
                <a:solidFill>
                  <a:schemeClr val="accent1"/>
                </a:solidFill>
              </a:rPr>
              <a:t> </a:t>
            </a:r>
            <a:r>
              <a:rPr lang="en-GB" sz="1800" dirty="0" err="1">
                <a:solidFill>
                  <a:schemeClr val="accent1"/>
                </a:solidFill>
              </a:rPr>
              <a:t>imenice</a:t>
            </a:r>
            <a:r>
              <a:rPr lang="en-GB" sz="1800" dirty="0">
                <a:solidFill>
                  <a:schemeClr val="accent1"/>
                </a:solidFill>
              </a:rPr>
              <a:t> </a:t>
            </a:r>
            <a:r>
              <a:rPr lang="en-GB" sz="1800" dirty="0" err="1">
                <a:solidFill>
                  <a:schemeClr val="accent1"/>
                </a:solidFill>
              </a:rPr>
              <a:t>koje</a:t>
            </a:r>
            <a:r>
              <a:rPr lang="en-GB" sz="1800" dirty="0">
                <a:solidFill>
                  <a:schemeClr val="accent1"/>
                </a:solidFill>
              </a:rPr>
              <a:t> </a:t>
            </a:r>
            <a:r>
              <a:rPr lang="en-GB" sz="1800" dirty="0" err="1">
                <a:solidFill>
                  <a:schemeClr val="accent1"/>
                </a:solidFill>
              </a:rPr>
              <a:t>možemo</a:t>
            </a:r>
            <a:r>
              <a:rPr lang="en-GB" sz="1800" dirty="0">
                <a:solidFill>
                  <a:schemeClr val="accent1"/>
                </a:solidFill>
              </a:rPr>
              <a:t> </a:t>
            </a:r>
            <a:r>
              <a:rPr lang="en-GB" sz="1800" dirty="0" err="1">
                <a:solidFill>
                  <a:schemeClr val="accent1"/>
                </a:solidFill>
              </a:rPr>
              <a:t>prebroj</a:t>
            </a:r>
            <a:r>
              <a:rPr lang="hr-HR" sz="1800" dirty="0">
                <a:solidFill>
                  <a:schemeClr val="accent1"/>
                </a:solidFill>
              </a:rPr>
              <a:t>i</a:t>
            </a:r>
            <a:r>
              <a:rPr lang="en-GB" sz="1800" dirty="0" err="1">
                <a:solidFill>
                  <a:schemeClr val="accent1"/>
                </a:solidFill>
              </a:rPr>
              <a:t>ti</a:t>
            </a:r>
            <a:r>
              <a:rPr lang="en-GB" sz="1800" dirty="0">
                <a:solidFill>
                  <a:schemeClr val="accent1"/>
                </a:solidFill>
              </a:rPr>
              <a:t>, </a:t>
            </a:r>
            <a:r>
              <a:rPr lang="en-GB" sz="1800" dirty="0" err="1">
                <a:solidFill>
                  <a:schemeClr val="accent1"/>
                </a:solidFill>
              </a:rPr>
              <a:t>koje</a:t>
            </a:r>
            <a:r>
              <a:rPr lang="en-GB" sz="1800" dirty="0">
                <a:solidFill>
                  <a:schemeClr val="accent1"/>
                </a:solidFill>
              </a:rPr>
              <a:t> </a:t>
            </a:r>
            <a:r>
              <a:rPr lang="en-GB" sz="1800" dirty="0" err="1">
                <a:solidFill>
                  <a:schemeClr val="accent1"/>
                </a:solidFill>
              </a:rPr>
              <a:t>mogu</a:t>
            </a:r>
            <a:r>
              <a:rPr lang="en-GB" sz="1800" dirty="0">
                <a:solidFill>
                  <a:schemeClr val="accent1"/>
                </a:solidFill>
              </a:rPr>
              <a:t> </a:t>
            </a:r>
            <a:r>
              <a:rPr lang="en-GB" sz="1800" dirty="0" err="1">
                <a:solidFill>
                  <a:schemeClr val="accent1"/>
                </a:solidFill>
              </a:rPr>
              <a:t>ispred</a:t>
            </a:r>
            <a:r>
              <a:rPr lang="en-GB" sz="1800" dirty="0">
                <a:solidFill>
                  <a:schemeClr val="accent1"/>
                </a:solidFill>
              </a:rPr>
              <a:t> </a:t>
            </a:r>
            <a:r>
              <a:rPr lang="en-GB" sz="1800" dirty="0" err="1">
                <a:solidFill>
                  <a:schemeClr val="accent1"/>
                </a:solidFill>
              </a:rPr>
              <a:t>sebe</a:t>
            </a:r>
            <a:r>
              <a:rPr lang="en-GB" sz="1800" dirty="0">
                <a:solidFill>
                  <a:schemeClr val="accent1"/>
                </a:solidFill>
              </a:rPr>
              <a:t> </a:t>
            </a:r>
            <a:r>
              <a:rPr lang="en-GB" sz="1800" dirty="0" err="1">
                <a:solidFill>
                  <a:schemeClr val="accent1"/>
                </a:solidFill>
              </a:rPr>
              <a:t>imati</a:t>
            </a:r>
            <a:r>
              <a:rPr lang="en-GB" sz="1800" dirty="0">
                <a:solidFill>
                  <a:schemeClr val="accent1"/>
                </a:solidFill>
              </a:rPr>
              <a:t> </a:t>
            </a:r>
            <a:r>
              <a:rPr lang="en-GB" sz="1800" dirty="0" err="1">
                <a:solidFill>
                  <a:schemeClr val="accent1"/>
                </a:solidFill>
              </a:rPr>
              <a:t>član</a:t>
            </a:r>
            <a:r>
              <a:rPr lang="en-GB" sz="1800" dirty="0">
                <a:solidFill>
                  <a:schemeClr val="accent1"/>
                </a:solidFill>
              </a:rPr>
              <a:t> a </a:t>
            </a:r>
            <a:r>
              <a:rPr lang="en-GB" sz="1800" dirty="0" err="1">
                <a:solidFill>
                  <a:schemeClr val="accent1"/>
                </a:solidFill>
              </a:rPr>
              <a:t>ili</a:t>
            </a:r>
            <a:r>
              <a:rPr lang="en-GB" sz="1800" dirty="0">
                <a:solidFill>
                  <a:schemeClr val="accent1"/>
                </a:solidFill>
              </a:rPr>
              <a:t> an</a:t>
            </a:r>
            <a:r>
              <a:rPr lang="hr-HR" sz="1800" dirty="0">
                <a:solidFill>
                  <a:schemeClr val="accent1"/>
                </a:solidFill>
              </a:rPr>
              <a:t> u jednini</a:t>
            </a:r>
            <a:r>
              <a:rPr lang="en-GB" sz="1800" dirty="0">
                <a:solidFill>
                  <a:schemeClr val="accent1"/>
                </a:solidFill>
              </a:rPr>
              <a:t> </a:t>
            </a:r>
            <a:r>
              <a:rPr lang="hr-HR" sz="1800" dirty="0">
                <a:solidFill>
                  <a:schemeClr val="accent1"/>
                </a:solidFill>
              </a:rPr>
              <a:t>te </a:t>
            </a:r>
            <a:r>
              <a:rPr lang="en-GB" sz="1800" dirty="0" err="1">
                <a:solidFill>
                  <a:schemeClr val="accent1"/>
                </a:solidFill>
              </a:rPr>
              <a:t>koje</a:t>
            </a:r>
            <a:r>
              <a:rPr lang="en-GB" sz="1800" dirty="0">
                <a:solidFill>
                  <a:schemeClr val="accent1"/>
                </a:solidFill>
              </a:rPr>
              <a:t> </a:t>
            </a:r>
            <a:r>
              <a:rPr lang="en-GB" sz="1800" dirty="0" err="1">
                <a:solidFill>
                  <a:schemeClr val="accent1"/>
                </a:solidFill>
              </a:rPr>
              <a:t>imaju</a:t>
            </a:r>
            <a:r>
              <a:rPr lang="en-GB" sz="1800" dirty="0">
                <a:solidFill>
                  <a:schemeClr val="accent1"/>
                </a:solidFill>
              </a:rPr>
              <a:t> </a:t>
            </a:r>
            <a:r>
              <a:rPr lang="en-GB" sz="1800" dirty="0" err="1">
                <a:solidFill>
                  <a:schemeClr val="accent1"/>
                </a:solidFill>
              </a:rPr>
              <a:t>jedninu</a:t>
            </a:r>
            <a:r>
              <a:rPr lang="en-GB" sz="1800" dirty="0">
                <a:solidFill>
                  <a:schemeClr val="accent1"/>
                </a:solidFill>
              </a:rPr>
              <a:t> </a:t>
            </a:r>
            <a:r>
              <a:rPr lang="en-GB" sz="1800" dirty="0" err="1">
                <a:solidFill>
                  <a:schemeClr val="accent1"/>
                </a:solidFill>
              </a:rPr>
              <a:t>i</a:t>
            </a:r>
            <a:r>
              <a:rPr lang="en-GB" sz="1800" dirty="0">
                <a:solidFill>
                  <a:schemeClr val="accent1"/>
                </a:solidFill>
              </a:rPr>
              <a:t> </a:t>
            </a:r>
            <a:r>
              <a:rPr lang="en-GB" sz="1800" dirty="0" err="1">
                <a:solidFill>
                  <a:schemeClr val="accent1"/>
                </a:solidFill>
              </a:rPr>
              <a:t>množinu</a:t>
            </a:r>
            <a:r>
              <a:rPr lang="en-GB" sz="1800" dirty="0">
                <a:solidFill>
                  <a:schemeClr val="accent1"/>
                </a:solidFill>
              </a:rPr>
              <a:t>.</a:t>
            </a:r>
          </a:p>
        </p:txBody>
      </p:sp>
    </p:spTree>
    <p:extLst>
      <p:ext uri="{BB962C8B-B14F-4D97-AF65-F5344CB8AC3E}">
        <p14:creationId xmlns:p14="http://schemas.microsoft.com/office/powerpoint/2010/main" val="259161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 calcmode="lin" valueType="num">
                                      <p:cBhvr additive="base">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 calcmode="lin" valueType="num">
                                      <p:cBhvr additive="base">
                                        <p:cTn id="38"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 calcmode="lin" valueType="num">
                                      <p:cBhvr additive="base">
                                        <p:cTn id="44"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xEl>
                                              <p:pRg st="4" end="4"/>
                                            </p:txEl>
                                          </p:spTgt>
                                        </p:tgtEl>
                                        <p:attrNameLst>
                                          <p:attrName>style.visibility</p:attrName>
                                        </p:attrNameLst>
                                      </p:cBhvr>
                                      <p:to>
                                        <p:strVal val="visible"/>
                                      </p:to>
                                    </p:set>
                                    <p:anim calcmode="lin" valueType="num">
                                      <p:cBhvr additive="base">
                                        <p:cTn id="50"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 calcmode="lin" valueType="num">
                                      <p:cBhvr additive="base">
                                        <p:cTn id="5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6">
                                            <p:txEl>
                                              <p:pRg st="0" end="0"/>
                                            </p:txEl>
                                          </p:spTgt>
                                        </p:tgtEl>
                                        <p:attrNameLst>
                                          <p:attrName>style.visibility</p:attrName>
                                        </p:attrNameLst>
                                      </p:cBhvr>
                                      <p:to>
                                        <p:strVal val="visible"/>
                                      </p:to>
                                    </p:set>
                                    <p:animEffect transition="in" filter="fade">
                                      <p:cBhvr>
                                        <p:cTn id="68" dur="500"/>
                                        <p:tgtEl>
                                          <p:spTgt spid="16">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7">
                                            <p:txEl>
                                              <p:pRg st="0" end="0"/>
                                            </p:txEl>
                                          </p:spTgt>
                                        </p:tgtEl>
                                        <p:attrNameLst>
                                          <p:attrName>style.visibility</p:attrName>
                                        </p:attrNameLst>
                                      </p:cBhvr>
                                      <p:to>
                                        <p:strVal val="visible"/>
                                      </p:to>
                                    </p:set>
                                    <p:animEffect transition="in" filter="fade">
                                      <p:cBhvr>
                                        <p:cTn id="73" dur="500"/>
                                        <p:tgtEl>
                                          <p:spTgt spid="1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8">
                                            <p:txEl>
                                              <p:pRg st="0" end="0"/>
                                            </p:txEl>
                                          </p:spTgt>
                                        </p:tgtEl>
                                        <p:attrNameLst>
                                          <p:attrName>style.visibility</p:attrName>
                                        </p:attrNameLst>
                                      </p:cBhvr>
                                      <p:to>
                                        <p:strVal val="visible"/>
                                      </p:to>
                                    </p:set>
                                    <p:anim calcmode="lin" valueType="num">
                                      <p:cBhvr additive="base">
                                        <p:cTn id="8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8">
                                            <p:txEl>
                                              <p:pRg st="1" end="1"/>
                                            </p:txEl>
                                          </p:spTgt>
                                        </p:tgtEl>
                                        <p:attrNameLst>
                                          <p:attrName>style.visibility</p:attrName>
                                        </p:attrNameLst>
                                      </p:cBhvr>
                                      <p:to>
                                        <p:strVal val="visible"/>
                                      </p:to>
                                    </p:set>
                                    <p:anim calcmode="lin" valueType="num">
                                      <p:cBhvr additive="base">
                                        <p:cTn id="8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8">
                                            <p:txEl>
                                              <p:pRg st="2" end="2"/>
                                            </p:txEl>
                                          </p:spTgt>
                                        </p:tgtEl>
                                        <p:attrNameLst>
                                          <p:attrName>style.visibility</p:attrName>
                                        </p:attrNameLst>
                                      </p:cBhvr>
                                      <p:to>
                                        <p:strVal val="visible"/>
                                      </p:to>
                                    </p:set>
                                    <p:anim calcmode="lin" valueType="num">
                                      <p:cBhvr additive="base">
                                        <p:cTn id="9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8">
                                            <p:txEl>
                                              <p:pRg st="3" end="3"/>
                                            </p:txEl>
                                          </p:spTgt>
                                        </p:tgtEl>
                                        <p:attrNameLst>
                                          <p:attrName>style.visibility</p:attrName>
                                        </p:attrNameLst>
                                      </p:cBhvr>
                                      <p:to>
                                        <p:strVal val="visible"/>
                                      </p:to>
                                    </p:set>
                                    <p:anim calcmode="lin" valueType="num">
                                      <p:cBhvr additive="base">
                                        <p:cTn id="10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8">
                                            <p:txEl>
                                              <p:pRg st="4" end="4"/>
                                            </p:txEl>
                                          </p:spTgt>
                                        </p:tgtEl>
                                        <p:attrNameLst>
                                          <p:attrName>style.visibility</p:attrName>
                                        </p:attrNameLst>
                                      </p:cBhvr>
                                      <p:to>
                                        <p:strVal val="visible"/>
                                      </p:to>
                                    </p:set>
                                    <p:anim calcmode="lin" valueType="num">
                                      <p:cBhvr additive="base">
                                        <p:cTn id="107"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3249BFEB-AA24-922F-BF62-14ED9D570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29200" cy="6858000"/>
          </a:xfrm>
          <a:prstGeom prst="rect">
            <a:avLst/>
          </a:prstGeom>
        </p:spPr>
      </p:pic>
      <p:pic>
        <p:nvPicPr>
          <p:cNvPr id="10" name="Content Placeholder 7">
            <a:extLst>
              <a:ext uri="{FF2B5EF4-FFF2-40B4-BE49-F238E27FC236}">
                <a16:creationId xmlns:a16="http://schemas.microsoft.com/office/drawing/2014/main" id="{62E5AC22-3630-E4CB-7C25-946399643D64}"/>
              </a:ext>
            </a:extLst>
          </p:cNvPr>
          <p:cNvPicPr>
            <a:picLocks noChangeAspect="1"/>
          </p:cNvPicPr>
          <p:nvPr/>
        </p:nvPicPr>
        <p:blipFill rotWithShape="1">
          <a:blip r:embed="rId3">
            <a:extLst>
              <a:ext uri="{28A0092B-C50C-407E-A947-70E740481C1C}">
                <a14:useLocalDpi xmlns:a14="http://schemas.microsoft.com/office/drawing/2010/main" val="0"/>
              </a:ext>
            </a:extLst>
          </a:blip>
          <a:srcRect r="6209"/>
          <a:stretch/>
        </p:blipFill>
        <p:spPr>
          <a:xfrm>
            <a:off x="0" y="1941206"/>
            <a:ext cx="5013459" cy="3246975"/>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8BE51B5F-74F7-728C-AF6E-1C8DF3B1C776}"/>
              </a:ext>
            </a:extLst>
          </p:cNvPr>
          <p:cNvSpPr txBox="1"/>
          <p:nvPr/>
        </p:nvSpPr>
        <p:spPr>
          <a:xfrm>
            <a:off x="283795" y="4133369"/>
            <a:ext cx="2116505" cy="646331"/>
          </a:xfrm>
          <a:prstGeom prst="rect">
            <a:avLst/>
          </a:prstGeom>
          <a:noFill/>
        </p:spPr>
        <p:txBody>
          <a:bodyPr wrap="square" rtlCol="0">
            <a:spAutoFit/>
          </a:bodyPr>
          <a:lstStyle/>
          <a:p>
            <a:r>
              <a:rPr lang="en-GB" b="1" dirty="0">
                <a:solidFill>
                  <a:srgbClr val="FF0000"/>
                </a:solidFill>
              </a:rPr>
              <a:t>tomato, egg, apple, orange, </a:t>
            </a:r>
          </a:p>
        </p:txBody>
      </p:sp>
      <p:sp>
        <p:nvSpPr>
          <p:cNvPr id="12" name="TextBox 11">
            <a:extLst>
              <a:ext uri="{FF2B5EF4-FFF2-40B4-BE49-F238E27FC236}">
                <a16:creationId xmlns:a16="http://schemas.microsoft.com/office/drawing/2014/main" id="{CB7743D3-463F-8948-59AF-37F73C3B468E}"/>
              </a:ext>
            </a:extLst>
          </p:cNvPr>
          <p:cNvSpPr txBox="1"/>
          <p:nvPr/>
        </p:nvSpPr>
        <p:spPr>
          <a:xfrm>
            <a:off x="2731720" y="4123363"/>
            <a:ext cx="2116505" cy="646331"/>
          </a:xfrm>
          <a:prstGeom prst="rect">
            <a:avLst/>
          </a:prstGeom>
          <a:noFill/>
        </p:spPr>
        <p:txBody>
          <a:bodyPr wrap="square" rtlCol="0">
            <a:spAutoFit/>
          </a:bodyPr>
          <a:lstStyle/>
          <a:p>
            <a:r>
              <a:rPr lang="en-GB" b="1" dirty="0">
                <a:solidFill>
                  <a:srgbClr val="FF0000"/>
                </a:solidFill>
              </a:rPr>
              <a:t>bread, pasta, sugar, milk</a:t>
            </a:r>
          </a:p>
        </p:txBody>
      </p:sp>
      <p:sp>
        <p:nvSpPr>
          <p:cNvPr id="13" name="Content Placeholder 5">
            <a:extLst>
              <a:ext uri="{FF2B5EF4-FFF2-40B4-BE49-F238E27FC236}">
                <a16:creationId xmlns:a16="http://schemas.microsoft.com/office/drawing/2014/main" id="{5384DB61-8F5A-93CF-0092-16B4CEC4E2BE}"/>
              </a:ext>
            </a:extLst>
          </p:cNvPr>
          <p:cNvSpPr txBox="1">
            <a:spLocks/>
          </p:cNvSpPr>
          <p:nvPr/>
        </p:nvSpPr>
        <p:spPr>
          <a:xfrm>
            <a:off x="5826044" y="223098"/>
            <a:ext cx="5855920" cy="454659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Uncountable nouns are nouns that cannot be counted, cannot have </a:t>
            </a:r>
            <a:r>
              <a:rPr lang="en-GB" sz="2400" b="1" dirty="0">
                <a:solidFill>
                  <a:srgbClr val="FF0000"/>
                </a:solidFill>
              </a:rPr>
              <a:t>a</a:t>
            </a:r>
            <a:r>
              <a:rPr lang="en-GB" sz="2400" dirty="0"/>
              <a:t> or </a:t>
            </a:r>
            <a:r>
              <a:rPr lang="en-GB" sz="2400" b="1" dirty="0">
                <a:solidFill>
                  <a:srgbClr val="FF0000"/>
                </a:solidFill>
              </a:rPr>
              <a:t>an</a:t>
            </a:r>
            <a:r>
              <a:rPr lang="en-GB" sz="2400" dirty="0"/>
              <a:t> in front and do not have a plural form. </a:t>
            </a:r>
          </a:p>
          <a:p>
            <a:pPr marL="0" indent="0">
              <a:buNone/>
            </a:pPr>
            <a:r>
              <a:rPr lang="en-GB" sz="2200" dirty="0" err="1">
                <a:solidFill>
                  <a:schemeClr val="accent1"/>
                </a:solidFill>
              </a:rPr>
              <a:t>Nebrojive</a:t>
            </a:r>
            <a:r>
              <a:rPr lang="en-GB" sz="2200" dirty="0">
                <a:solidFill>
                  <a:schemeClr val="accent1"/>
                </a:solidFill>
              </a:rPr>
              <a:t> </a:t>
            </a:r>
            <a:r>
              <a:rPr lang="en-GB" sz="2200" dirty="0" err="1">
                <a:solidFill>
                  <a:schemeClr val="accent1"/>
                </a:solidFill>
              </a:rPr>
              <a:t>imenice</a:t>
            </a:r>
            <a:r>
              <a:rPr lang="en-GB" sz="2200" dirty="0">
                <a:solidFill>
                  <a:schemeClr val="accent1"/>
                </a:solidFill>
              </a:rPr>
              <a:t> </a:t>
            </a:r>
            <a:r>
              <a:rPr lang="en-GB" sz="2200" dirty="0" err="1">
                <a:solidFill>
                  <a:schemeClr val="accent1"/>
                </a:solidFill>
              </a:rPr>
              <a:t>su</a:t>
            </a:r>
            <a:r>
              <a:rPr lang="en-GB" sz="2200" dirty="0">
                <a:solidFill>
                  <a:schemeClr val="accent1"/>
                </a:solidFill>
              </a:rPr>
              <a:t> </a:t>
            </a:r>
            <a:r>
              <a:rPr lang="en-GB" sz="2200" dirty="0" err="1">
                <a:solidFill>
                  <a:schemeClr val="accent1"/>
                </a:solidFill>
              </a:rPr>
              <a:t>imenice</a:t>
            </a:r>
            <a:r>
              <a:rPr lang="en-GB" sz="2200" dirty="0">
                <a:solidFill>
                  <a:schemeClr val="accent1"/>
                </a:solidFill>
              </a:rPr>
              <a:t> </a:t>
            </a:r>
            <a:r>
              <a:rPr lang="en-GB" sz="2200" dirty="0" err="1">
                <a:solidFill>
                  <a:schemeClr val="accent1"/>
                </a:solidFill>
              </a:rPr>
              <a:t>koje</a:t>
            </a:r>
            <a:r>
              <a:rPr lang="en-GB" sz="2200" dirty="0">
                <a:solidFill>
                  <a:schemeClr val="accent1"/>
                </a:solidFill>
              </a:rPr>
              <a:t> ne </a:t>
            </a:r>
            <a:r>
              <a:rPr lang="en-GB" sz="2200" dirty="0" err="1">
                <a:solidFill>
                  <a:schemeClr val="accent1"/>
                </a:solidFill>
              </a:rPr>
              <a:t>možemo</a:t>
            </a:r>
            <a:r>
              <a:rPr lang="en-GB" sz="2200" dirty="0">
                <a:solidFill>
                  <a:schemeClr val="accent1"/>
                </a:solidFill>
              </a:rPr>
              <a:t> </a:t>
            </a:r>
            <a:r>
              <a:rPr lang="en-GB" sz="2200" dirty="0" err="1">
                <a:solidFill>
                  <a:schemeClr val="accent1"/>
                </a:solidFill>
              </a:rPr>
              <a:t>prebroj</a:t>
            </a:r>
            <a:r>
              <a:rPr lang="hr-HR" sz="2200" dirty="0">
                <a:solidFill>
                  <a:schemeClr val="accent1"/>
                </a:solidFill>
              </a:rPr>
              <a:t>i</a:t>
            </a:r>
            <a:r>
              <a:rPr lang="en-GB" sz="2200" dirty="0" err="1">
                <a:solidFill>
                  <a:schemeClr val="accent1"/>
                </a:solidFill>
              </a:rPr>
              <a:t>ti</a:t>
            </a:r>
            <a:r>
              <a:rPr lang="en-GB" sz="2200" dirty="0">
                <a:solidFill>
                  <a:schemeClr val="accent1"/>
                </a:solidFill>
              </a:rPr>
              <a:t>, </a:t>
            </a:r>
            <a:r>
              <a:rPr lang="en-GB" sz="2200" dirty="0" err="1">
                <a:solidFill>
                  <a:schemeClr val="accent1"/>
                </a:solidFill>
              </a:rPr>
              <a:t>koje</a:t>
            </a:r>
            <a:r>
              <a:rPr lang="en-GB" sz="2200" dirty="0">
                <a:solidFill>
                  <a:schemeClr val="accent1"/>
                </a:solidFill>
              </a:rPr>
              <a:t> ne</a:t>
            </a:r>
            <a:r>
              <a:rPr lang="en-GB" sz="2200" dirty="0"/>
              <a:t> </a:t>
            </a:r>
            <a:r>
              <a:rPr lang="en-GB" sz="2200" dirty="0" err="1">
                <a:solidFill>
                  <a:schemeClr val="accent1"/>
                </a:solidFill>
              </a:rPr>
              <a:t>mogu</a:t>
            </a:r>
            <a:r>
              <a:rPr lang="en-GB" sz="2200" dirty="0">
                <a:solidFill>
                  <a:schemeClr val="accent1"/>
                </a:solidFill>
              </a:rPr>
              <a:t> </a:t>
            </a:r>
            <a:r>
              <a:rPr lang="en-GB" sz="2200" dirty="0" err="1">
                <a:solidFill>
                  <a:schemeClr val="accent1"/>
                </a:solidFill>
              </a:rPr>
              <a:t>ispred</a:t>
            </a:r>
            <a:r>
              <a:rPr lang="en-GB" sz="2200" dirty="0">
                <a:solidFill>
                  <a:schemeClr val="accent1"/>
                </a:solidFill>
              </a:rPr>
              <a:t> </a:t>
            </a:r>
            <a:r>
              <a:rPr lang="en-GB" sz="2200" dirty="0" err="1">
                <a:solidFill>
                  <a:schemeClr val="accent1"/>
                </a:solidFill>
              </a:rPr>
              <a:t>sebe</a:t>
            </a:r>
            <a:r>
              <a:rPr lang="en-GB" sz="2200" dirty="0">
                <a:solidFill>
                  <a:schemeClr val="accent1"/>
                </a:solidFill>
              </a:rPr>
              <a:t> </a:t>
            </a:r>
            <a:r>
              <a:rPr lang="en-GB" sz="2200" dirty="0" err="1">
                <a:solidFill>
                  <a:schemeClr val="accent1"/>
                </a:solidFill>
              </a:rPr>
              <a:t>imati</a:t>
            </a:r>
            <a:r>
              <a:rPr lang="en-GB" sz="2200" dirty="0">
                <a:solidFill>
                  <a:schemeClr val="accent1"/>
                </a:solidFill>
              </a:rPr>
              <a:t> </a:t>
            </a:r>
            <a:r>
              <a:rPr lang="en-GB" sz="2200" dirty="0" err="1">
                <a:solidFill>
                  <a:schemeClr val="accent1"/>
                </a:solidFill>
              </a:rPr>
              <a:t>član</a:t>
            </a:r>
            <a:r>
              <a:rPr lang="en-GB" sz="2200" dirty="0">
                <a:solidFill>
                  <a:schemeClr val="accent1"/>
                </a:solidFill>
              </a:rPr>
              <a:t> a </a:t>
            </a:r>
            <a:r>
              <a:rPr lang="en-GB" sz="2200" dirty="0" err="1">
                <a:solidFill>
                  <a:schemeClr val="accent1"/>
                </a:solidFill>
              </a:rPr>
              <a:t>ili</a:t>
            </a:r>
            <a:r>
              <a:rPr lang="en-GB" sz="2200" dirty="0">
                <a:solidFill>
                  <a:schemeClr val="accent1"/>
                </a:solidFill>
              </a:rPr>
              <a:t> an </a:t>
            </a:r>
            <a:r>
              <a:rPr lang="en-GB" sz="2200" dirty="0" err="1">
                <a:solidFill>
                  <a:schemeClr val="accent1"/>
                </a:solidFill>
              </a:rPr>
              <a:t>i</a:t>
            </a:r>
            <a:r>
              <a:rPr lang="en-GB" sz="2200" dirty="0">
                <a:solidFill>
                  <a:schemeClr val="accent1"/>
                </a:solidFill>
              </a:rPr>
              <a:t> </a:t>
            </a:r>
            <a:r>
              <a:rPr lang="en-GB" sz="2200" dirty="0" err="1">
                <a:solidFill>
                  <a:schemeClr val="accent1"/>
                </a:solidFill>
              </a:rPr>
              <a:t>koje</a:t>
            </a:r>
            <a:r>
              <a:rPr lang="en-GB" sz="2200" dirty="0">
                <a:solidFill>
                  <a:schemeClr val="accent1"/>
                </a:solidFill>
              </a:rPr>
              <a:t> </a:t>
            </a:r>
            <a:r>
              <a:rPr lang="en-GB" sz="2200" dirty="0" err="1">
                <a:solidFill>
                  <a:schemeClr val="accent1"/>
                </a:solidFill>
              </a:rPr>
              <a:t>nemaju</a:t>
            </a:r>
            <a:r>
              <a:rPr lang="en-GB" sz="2200" dirty="0">
                <a:solidFill>
                  <a:schemeClr val="accent1"/>
                </a:solidFill>
              </a:rPr>
              <a:t> </a:t>
            </a:r>
            <a:r>
              <a:rPr lang="en-GB" sz="2200" dirty="0" err="1">
                <a:solidFill>
                  <a:schemeClr val="accent1"/>
                </a:solidFill>
              </a:rPr>
              <a:t>množinu</a:t>
            </a:r>
            <a:r>
              <a:rPr lang="en-GB" sz="2200" dirty="0">
                <a:solidFill>
                  <a:schemeClr val="accent1"/>
                </a:solidFill>
              </a:rPr>
              <a:t>.</a:t>
            </a:r>
          </a:p>
          <a:p>
            <a:pPr>
              <a:buFontTx/>
              <a:buChar char="-"/>
            </a:pPr>
            <a:endParaRPr lang="en-GB" sz="2400" dirty="0">
              <a:solidFill>
                <a:schemeClr val="accent1"/>
              </a:solidFill>
            </a:endParaRPr>
          </a:p>
          <a:p>
            <a:pPr marL="0" indent="0">
              <a:buNone/>
            </a:pPr>
            <a:r>
              <a:rPr lang="en-GB" sz="2400" b="1" dirty="0">
                <a:solidFill>
                  <a:srgbClr val="FF0000"/>
                </a:solidFill>
              </a:rPr>
              <a:t>how many</a:t>
            </a:r>
            <a:r>
              <a:rPr lang="hr-HR" sz="2400" b="1" dirty="0">
                <a:solidFill>
                  <a:srgbClr val="FF0000"/>
                </a:solidFill>
              </a:rPr>
              <a:t>	</a:t>
            </a:r>
            <a:r>
              <a:rPr lang="en-GB" sz="2400" b="1" dirty="0">
                <a:solidFill>
                  <a:srgbClr val="FF0000"/>
                </a:solidFill>
              </a:rPr>
              <a:t>countable</a:t>
            </a:r>
            <a:r>
              <a:rPr lang="en-GB" sz="2400" dirty="0"/>
              <a:t> nouns </a:t>
            </a:r>
            <a:endParaRPr lang="hr-HR" sz="2400" dirty="0"/>
          </a:p>
          <a:p>
            <a:pPr marL="0" indent="0">
              <a:buNone/>
            </a:pPr>
            <a:r>
              <a:rPr lang="en-GB" sz="2400" b="1" dirty="0">
                <a:solidFill>
                  <a:schemeClr val="accent6">
                    <a:lumMod val="75000"/>
                  </a:schemeClr>
                </a:solidFill>
              </a:rPr>
              <a:t>how much </a:t>
            </a:r>
            <a:r>
              <a:rPr lang="hr-HR" sz="2400" b="1" dirty="0">
                <a:solidFill>
                  <a:schemeClr val="accent1"/>
                </a:solidFill>
              </a:rPr>
              <a:t>	</a:t>
            </a:r>
            <a:r>
              <a:rPr lang="en-GB" sz="2400" b="1" dirty="0">
                <a:solidFill>
                  <a:schemeClr val="accent6">
                    <a:lumMod val="75000"/>
                  </a:schemeClr>
                </a:solidFill>
              </a:rPr>
              <a:t>uncountable</a:t>
            </a:r>
            <a:r>
              <a:rPr lang="en-GB" sz="2400" b="1" dirty="0">
                <a:solidFill>
                  <a:schemeClr val="accent1"/>
                </a:solidFill>
              </a:rPr>
              <a:t> </a:t>
            </a:r>
            <a:r>
              <a:rPr lang="en-GB" sz="2400" dirty="0"/>
              <a:t>nouns</a:t>
            </a:r>
          </a:p>
          <a:p>
            <a:pPr marL="0" indent="0">
              <a:buNone/>
            </a:pPr>
            <a:r>
              <a:rPr lang="en-GB" sz="2200" dirty="0">
                <a:solidFill>
                  <a:schemeClr val="accent1"/>
                </a:solidFill>
              </a:rPr>
              <a:t>How many </a:t>
            </a:r>
            <a:r>
              <a:rPr lang="en-GB" sz="2200" dirty="0" err="1">
                <a:solidFill>
                  <a:schemeClr val="accent1"/>
                </a:solidFill>
              </a:rPr>
              <a:t>koristimo</a:t>
            </a:r>
            <a:r>
              <a:rPr lang="en-GB" sz="2200" dirty="0">
                <a:solidFill>
                  <a:schemeClr val="accent1"/>
                </a:solidFill>
              </a:rPr>
              <a:t> </a:t>
            </a:r>
            <a:r>
              <a:rPr lang="en-GB" sz="2200" dirty="0" err="1">
                <a:solidFill>
                  <a:schemeClr val="accent1"/>
                </a:solidFill>
              </a:rPr>
              <a:t>sa</a:t>
            </a:r>
            <a:r>
              <a:rPr lang="en-GB" sz="2200" dirty="0">
                <a:solidFill>
                  <a:schemeClr val="accent1"/>
                </a:solidFill>
              </a:rPr>
              <a:t> </a:t>
            </a:r>
            <a:r>
              <a:rPr lang="en-GB" sz="2200" dirty="0" err="1">
                <a:solidFill>
                  <a:schemeClr val="accent1"/>
                </a:solidFill>
              </a:rPr>
              <a:t>brojivim</a:t>
            </a:r>
            <a:r>
              <a:rPr lang="en-GB" sz="2200" dirty="0">
                <a:solidFill>
                  <a:schemeClr val="accent1"/>
                </a:solidFill>
              </a:rPr>
              <a:t> </a:t>
            </a:r>
            <a:r>
              <a:rPr lang="en-GB" sz="2200" dirty="0" err="1">
                <a:solidFill>
                  <a:schemeClr val="accent1"/>
                </a:solidFill>
              </a:rPr>
              <a:t>imenicama</a:t>
            </a:r>
            <a:r>
              <a:rPr lang="en-GB" sz="2200" dirty="0">
                <a:solidFill>
                  <a:schemeClr val="accent1"/>
                </a:solidFill>
              </a:rPr>
              <a:t>, a how much </a:t>
            </a:r>
            <a:r>
              <a:rPr lang="en-GB" sz="2200" dirty="0" err="1">
                <a:solidFill>
                  <a:schemeClr val="accent1"/>
                </a:solidFill>
              </a:rPr>
              <a:t>sa</a:t>
            </a:r>
            <a:r>
              <a:rPr lang="en-GB" sz="2200" dirty="0">
                <a:solidFill>
                  <a:schemeClr val="accent1"/>
                </a:solidFill>
              </a:rPr>
              <a:t> </a:t>
            </a:r>
            <a:r>
              <a:rPr lang="en-GB" sz="2200" dirty="0" err="1">
                <a:solidFill>
                  <a:schemeClr val="accent1"/>
                </a:solidFill>
              </a:rPr>
              <a:t>nebrojivim</a:t>
            </a:r>
            <a:r>
              <a:rPr lang="en-GB" sz="2200" dirty="0">
                <a:solidFill>
                  <a:schemeClr val="accent1"/>
                </a:solidFill>
              </a:rPr>
              <a:t> </a:t>
            </a:r>
            <a:r>
              <a:rPr lang="en-GB" sz="2200" dirty="0" err="1">
                <a:solidFill>
                  <a:schemeClr val="accent1"/>
                </a:solidFill>
              </a:rPr>
              <a:t>imenicama</a:t>
            </a:r>
            <a:r>
              <a:rPr lang="en-GB" sz="2200" dirty="0">
                <a:solidFill>
                  <a:schemeClr val="accent1"/>
                </a:solidFill>
              </a:rPr>
              <a:t>.</a:t>
            </a:r>
          </a:p>
        </p:txBody>
      </p:sp>
      <p:pic>
        <p:nvPicPr>
          <p:cNvPr id="7" name="Content Placeholder 6">
            <a:extLst>
              <a:ext uri="{FF2B5EF4-FFF2-40B4-BE49-F238E27FC236}">
                <a16:creationId xmlns:a16="http://schemas.microsoft.com/office/drawing/2014/main" id="{F8911918-464A-F308-90A2-0C157E4C30B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3171" y="1173396"/>
            <a:ext cx="4715054" cy="4511208"/>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ontent Placeholder 5">
            <a:extLst>
              <a:ext uri="{FF2B5EF4-FFF2-40B4-BE49-F238E27FC236}">
                <a16:creationId xmlns:a16="http://schemas.microsoft.com/office/drawing/2014/main" id="{EBBB3573-F5E3-157F-65DA-18A8D29779AC}"/>
              </a:ext>
            </a:extLst>
          </p:cNvPr>
          <p:cNvSpPr txBox="1">
            <a:spLocks/>
          </p:cNvSpPr>
          <p:nvPr/>
        </p:nvSpPr>
        <p:spPr>
          <a:xfrm>
            <a:off x="5826044" y="4856206"/>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Cross out the incorrect word.</a:t>
            </a:r>
            <a:endParaRPr lang="en-GB" b="1" dirty="0">
              <a:solidFill>
                <a:schemeClr val="accent1"/>
              </a:solidFill>
            </a:endParaRPr>
          </a:p>
        </p:txBody>
      </p:sp>
      <p:sp>
        <p:nvSpPr>
          <p:cNvPr id="15" name="Content Placeholder 5">
            <a:extLst>
              <a:ext uri="{FF2B5EF4-FFF2-40B4-BE49-F238E27FC236}">
                <a16:creationId xmlns:a16="http://schemas.microsoft.com/office/drawing/2014/main" id="{4DE15DFA-01EC-34F3-2AF0-BB75841C2130}"/>
              </a:ext>
            </a:extLst>
          </p:cNvPr>
          <p:cNvSpPr txBox="1">
            <a:spLocks/>
          </p:cNvSpPr>
          <p:nvPr/>
        </p:nvSpPr>
        <p:spPr>
          <a:xfrm>
            <a:off x="5831962" y="5456048"/>
            <a:ext cx="5855920" cy="663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b="1" dirty="0"/>
              <a:t>Check.</a:t>
            </a:r>
            <a:endParaRPr lang="en-GB" b="1" dirty="0">
              <a:solidFill>
                <a:schemeClr val="accent1"/>
              </a:solidFill>
            </a:endParaRPr>
          </a:p>
        </p:txBody>
      </p:sp>
      <p:cxnSp>
        <p:nvCxnSpPr>
          <p:cNvPr id="2" name="Straight Connector 1">
            <a:extLst>
              <a:ext uri="{FF2B5EF4-FFF2-40B4-BE49-F238E27FC236}">
                <a16:creationId xmlns:a16="http://schemas.microsoft.com/office/drawing/2014/main" id="{0C36A7D6-8C8B-D822-D9B9-AB737A3DF689}"/>
              </a:ext>
            </a:extLst>
          </p:cNvPr>
          <p:cNvCxnSpPr/>
          <p:nvPr/>
        </p:nvCxnSpPr>
        <p:spPr>
          <a:xfrm>
            <a:off x="2211821" y="3790210"/>
            <a:ext cx="904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4F46CFB-E203-ADAB-E4BE-5EF5D8A9B0AC}"/>
              </a:ext>
            </a:extLst>
          </p:cNvPr>
          <p:cNvCxnSpPr>
            <a:cxnSpLocks/>
          </p:cNvCxnSpPr>
          <p:nvPr/>
        </p:nvCxnSpPr>
        <p:spPr>
          <a:xfrm>
            <a:off x="2206741" y="4133369"/>
            <a:ext cx="7000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C07222-D711-D6B4-A0E7-23B09369E5C8}"/>
              </a:ext>
            </a:extLst>
          </p:cNvPr>
          <p:cNvCxnSpPr>
            <a:cxnSpLocks/>
          </p:cNvCxnSpPr>
          <p:nvPr/>
        </p:nvCxnSpPr>
        <p:spPr>
          <a:xfrm>
            <a:off x="2022788" y="4518179"/>
            <a:ext cx="5339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A24179-C12C-D205-F929-3ADFBA9CDD87}"/>
              </a:ext>
            </a:extLst>
          </p:cNvPr>
          <p:cNvCxnSpPr/>
          <p:nvPr/>
        </p:nvCxnSpPr>
        <p:spPr>
          <a:xfrm>
            <a:off x="924560" y="4882163"/>
            <a:ext cx="904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F18140-FEF7-7B2B-9B6E-4430D5D525C7}"/>
              </a:ext>
            </a:extLst>
          </p:cNvPr>
          <p:cNvCxnSpPr>
            <a:cxnSpLocks/>
          </p:cNvCxnSpPr>
          <p:nvPr/>
        </p:nvCxnSpPr>
        <p:spPr>
          <a:xfrm>
            <a:off x="2100971" y="5258646"/>
            <a:ext cx="3381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Arrow: Right 3">
            <a:extLst>
              <a:ext uri="{FF2B5EF4-FFF2-40B4-BE49-F238E27FC236}">
                <a16:creationId xmlns:a16="http://schemas.microsoft.com/office/drawing/2014/main" id="{90DA7088-41B2-4123-9F5D-F0502A3B163D}"/>
              </a:ext>
            </a:extLst>
          </p:cNvPr>
          <p:cNvSpPr/>
          <p:nvPr/>
        </p:nvSpPr>
        <p:spPr>
          <a:xfrm>
            <a:off x="7332955" y="2965142"/>
            <a:ext cx="363985" cy="15092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76111443-9DB3-4942-AE20-BFC6DA645A97}"/>
              </a:ext>
            </a:extLst>
          </p:cNvPr>
          <p:cNvSpPr/>
          <p:nvPr/>
        </p:nvSpPr>
        <p:spPr>
          <a:xfrm>
            <a:off x="7332955" y="3413773"/>
            <a:ext cx="363985" cy="15092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578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anim calcmode="lin" valueType="num">
                                      <p:cBhvr additive="base">
                                        <p:cTn id="4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xEl>
                                              <p:pRg st="3" end="3"/>
                                            </p:txEl>
                                          </p:spTgt>
                                        </p:tgtEl>
                                        <p:attrNameLst>
                                          <p:attrName>style.visibility</p:attrName>
                                        </p:attrNameLst>
                                      </p:cBhvr>
                                      <p:to>
                                        <p:strVal val="visible"/>
                                      </p:to>
                                    </p:set>
                                    <p:anim calcmode="lin" valueType="num">
                                      <p:cBhvr additive="base">
                                        <p:cTn id="5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xEl>
                                              <p:pRg st="4" end="4"/>
                                            </p:txEl>
                                          </p:spTgt>
                                        </p:tgtEl>
                                        <p:attrNameLst>
                                          <p:attrName>style.visibility</p:attrName>
                                        </p:attrNameLst>
                                      </p:cBhvr>
                                      <p:to>
                                        <p:strVal val="visible"/>
                                      </p:to>
                                    </p:set>
                                    <p:anim calcmode="lin" valueType="num">
                                      <p:cBhvr additive="base">
                                        <p:cTn id="6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3">
                                            <p:txEl>
                                              <p:pRg st="5" end="5"/>
                                            </p:txEl>
                                          </p:spTgt>
                                        </p:tgtEl>
                                        <p:attrNameLst>
                                          <p:attrName>style.visibility</p:attrName>
                                        </p:attrNameLst>
                                      </p:cBhvr>
                                      <p:to>
                                        <p:strVal val="visible"/>
                                      </p:to>
                                    </p:set>
                                    <p:anim calcmode="lin" valueType="num">
                                      <p:cBhvr additive="base">
                                        <p:cTn id="7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500" fill="hold"/>
                                        <p:tgtEl>
                                          <p:spTgt spid="15"/>
                                        </p:tgtEl>
                                        <p:attrNameLst>
                                          <p:attrName>ppt_x</p:attrName>
                                        </p:attrNameLst>
                                      </p:cBhvr>
                                      <p:tavLst>
                                        <p:tav tm="0">
                                          <p:val>
                                            <p:strVal val="#ppt_x"/>
                                          </p:val>
                                        </p:tav>
                                        <p:tav tm="100000">
                                          <p:val>
                                            <p:strVal val="#ppt_x"/>
                                          </p:val>
                                        </p:tav>
                                      </p:tavLst>
                                    </p:anim>
                                    <p:anim calcmode="lin" valueType="num">
                                      <p:cBhvr additive="base">
                                        <p:cTn id="8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500"/>
                                        <p:tgtEl>
                                          <p:spTgt spid="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fade">
                                      <p:cBhvr>
                                        <p:cTn id="108" dur="500"/>
                                        <p:tgtEl>
                                          <p:spTgt spid="1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p:bldP spid="15" grpId="0"/>
      <p:bldP spid="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6D57-0F5F-996B-B20B-7B29197882A6}"/>
              </a:ext>
            </a:extLst>
          </p:cNvPr>
          <p:cNvSpPr>
            <a:spLocks noGrp="1"/>
          </p:cNvSpPr>
          <p:nvPr>
            <p:ph type="title"/>
          </p:nvPr>
        </p:nvSpPr>
        <p:spPr>
          <a:xfrm>
            <a:off x="838200" y="68419"/>
            <a:ext cx="10515600" cy="1325563"/>
          </a:xfrm>
        </p:spPr>
        <p:txBody>
          <a:bodyPr/>
          <a:lstStyle/>
          <a:p>
            <a:r>
              <a:rPr lang="en-GB" i="1" dirty="0"/>
              <a:t>Workbook, page 94</a:t>
            </a:r>
          </a:p>
        </p:txBody>
      </p:sp>
      <p:pic>
        <p:nvPicPr>
          <p:cNvPr id="6" name="Content Placeholder 5">
            <a:extLst>
              <a:ext uri="{FF2B5EF4-FFF2-40B4-BE49-F238E27FC236}">
                <a16:creationId xmlns:a16="http://schemas.microsoft.com/office/drawing/2014/main" id="{AF1D05EF-B77D-5898-013B-282721FDBD9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33473"/>
            <a:ext cx="3862763" cy="5143540"/>
          </a:xfrm>
        </p:spPr>
      </p:pic>
      <p:pic>
        <p:nvPicPr>
          <p:cNvPr id="8" name="Content Placeholder 7">
            <a:extLst>
              <a:ext uri="{FF2B5EF4-FFF2-40B4-BE49-F238E27FC236}">
                <a16:creationId xmlns:a16="http://schemas.microsoft.com/office/drawing/2014/main" id="{0C519F8B-6131-72C3-C57A-F101F3D463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489" b="489"/>
          <a:stretch/>
        </p:blipFill>
        <p:spPr>
          <a:xfrm>
            <a:off x="838200" y="1166813"/>
            <a:ext cx="3876986" cy="5410200"/>
          </a:xfrm>
        </p:spPr>
      </p:pic>
      <p:sp>
        <p:nvSpPr>
          <p:cNvPr id="14" name="TextBox 13">
            <a:extLst>
              <a:ext uri="{FF2B5EF4-FFF2-40B4-BE49-F238E27FC236}">
                <a16:creationId xmlns:a16="http://schemas.microsoft.com/office/drawing/2014/main" id="{E2D13B92-C2C8-C2C4-109D-AD2516175033}"/>
              </a:ext>
            </a:extLst>
          </p:cNvPr>
          <p:cNvSpPr txBox="1"/>
          <p:nvPr/>
        </p:nvSpPr>
        <p:spPr>
          <a:xfrm>
            <a:off x="6096000" y="1640511"/>
            <a:ext cx="5438775" cy="954107"/>
          </a:xfrm>
          <a:prstGeom prst="rect">
            <a:avLst/>
          </a:prstGeom>
          <a:noFill/>
        </p:spPr>
        <p:txBody>
          <a:bodyPr wrap="square" rtlCol="0">
            <a:spAutoFit/>
          </a:bodyPr>
          <a:lstStyle/>
          <a:p>
            <a:r>
              <a:rPr lang="en-GB" sz="2800" b="1" dirty="0"/>
              <a:t>Complete the sentences by writing in the missing pair of words.</a:t>
            </a:r>
          </a:p>
        </p:txBody>
      </p:sp>
      <p:sp>
        <p:nvSpPr>
          <p:cNvPr id="15" name="TextBox 14">
            <a:extLst>
              <a:ext uri="{FF2B5EF4-FFF2-40B4-BE49-F238E27FC236}">
                <a16:creationId xmlns:a16="http://schemas.microsoft.com/office/drawing/2014/main" id="{33E91E33-BD81-ACB0-5922-47459760E695}"/>
              </a:ext>
            </a:extLst>
          </p:cNvPr>
          <p:cNvSpPr txBox="1"/>
          <p:nvPr/>
        </p:nvSpPr>
        <p:spPr>
          <a:xfrm>
            <a:off x="6107803" y="2727628"/>
            <a:ext cx="5438775" cy="523220"/>
          </a:xfrm>
          <a:prstGeom prst="rect">
            <a:avLst/>
          </a:prstGeom>
          <a:noFill/>
        </p:spPr>
        <p:txBody>
          <a:bodyPr wrap="square" rtlCol="0">
            <a:spAutoFit/>
          </a:bodyPr>
          <a:lstStyle/>
          <a:p>
            <a:pPr algn="just"/>
            <a:r>
              <a:rPr lang="en-GB" sz="2800" b="1" dirty="0"/>
              <a:t>Check.</a:t>
            </a:r>
          </a:p>
        </p:txBody>
      </p:sp>
      <p:sp>
        <p:nvSpPr>
          <p:cNvPr id="3" name="TextBox 2">
            <a:extLst>
              <a:ext uri="{FF2B5EF4-FFF2-40B4-BE49-F238E27FC236}">
                <a16:creationId xmlns:a16="http://schemas.microsoft.com/office/drawing/2014/main" id="{8EC252C0-AEC8-6F2C-D039-77773A25B1BF}"/>
              </a:ext>
            </a:extLst>
          </p:cNvPr>
          <p:cNvSpPr txBox="1"/>
          <p:nvPr/>
        </p:nvSpPr>
        <p:spPr>
          <a:xfrm>
            <a:off x="6107803" y="3778327"/>
            <a:ext cx="5438775" cy="954107"/>
          </a:xfrm>
          <a:prstGeom prst="rect">
            <a:avLst/>
          </a:prstGeom>
          <a:noFill/>
        </p:spPr>
        <p:txBody>
          <a:bodyPr wrap="square" rtlCol="0">
            <a:spAutoFit/>
          </a:bodyPr>
          <a:lstStyle/>
          <a:p>
            <a:r>
              <a:rPr lang="en-GB" sz="2800" b="1" dirty="0"/>
              <a:t>Complete the dialogues. </a:t>
            </a:r>
            <a:endParaRPr lang="hr-HR" sz="2800" b="1" dirty="0"/>
          </a:p>
          <a:p>
            <a:r>
              <a:rPr lang="en-GB" sz="2800" b="1" dirty="0"/>
              <a:t>Ask </a:t>
            </a:r>
            <a:r>
              <a:rPr lang="en-GB" sz="2800" b="1" i="1" dirty="0">
                <a:solidFill>
                  <a:schemeClr val="accent1"/>
                </a:solidFill>
              </a:rPr>
              <a:t>How much</a:t>
            </a:r>
            <a:r>
              <a:rPr lang="en-GB" sz="2800" b="1" dirty="0">
                <a:solidFill>
                  <a:schemeClr val="accent1"/>
                </a:solidFill>
              </a:rPr>
              <a:t> </a:t>
            </a:r>
            <a:r>
              <a:rPr lang="en-GB" sz="2800" b="1" dirty="0"/>
              <a:t>or </a:t>
            </a:r>
            <a:r>
              <a:rPr lang="en-GB" sz="2800" b="1" i="1" dirty="0">
                <a:solidFill>
                  <a:schemeClr val="accent1"/>
                </a:solidFill>
              </a:rPr>
              <a:t>How many</a:t>
            </a:r>
            <a:r>
              <a:rPr lang="en-GB" sz="2800" b="1" dirty="0"/>
              <a:t>?</a:t>
            </a:r>
          </a:p>
        </p:txBody>
      </p:sp>
      <p:sp>
        <p:nvSpPr>
          <p:cNvPr id="4" name="TextBox 3">
            <a:extLst>
              <a:ext uri="{FF2B5EF4-FFF2-40B4-BE49-F238E27FC236}">
                <a16:creationId xmlns:a16="http://schemas.microsoft.com/office/drawing/2014/main" id="{E277B370-DCAC-B71E-7048-57D51D5C9C5E}"/>
              </a:ext>
            </a:extLst>
          </p:cNvPr>
          <p:cNvSpPr txBox="1"/>
          <p:nvPr/>
        </p:nvSpPr>
        <p:spPr>
          <a:xfrm>
            <a:off x="6107803" y="4820374"/>
            <a:ext cx="5438775" cy="523220"/>
          </a:xfrm>
          <a:prstGeom prst="rect">
            <a:avLst/>
          </a:prstGeom>
          <a:noFill/>
        </p:spPr>
        <p:txBody>
          <a:bodyPr wrap="square" rtlCol="0">
            <a:spAutoFit/>
          </a:bodyPr>
          <a:lstStyle/>
          <a:p>
            <a:pPr algn="just"/>
            <a:r>
              <a:rPr lang="en-GB" sz="2800" b="1" dirty="0"/>
              <a:t>Check.</a:t>
            </a:r>
          </a:p>
        </p:txBody>
      </p:sp>
      <p:pic>
        <p:nvPicPr>
          <p:cNvPr id="7" name="Picture 6">
            <a:extLst>
              <a:ext uri="{FF2B5EF4-FFF2-40B4-BE49-F238E27FC236}">
                <a16:creationId xmlns:a16="http://schemas.microsoft.com/office/drawing/2014/main" id="{47F821B0-DD6B-850E-EC8D-7EA061CEA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81" y="1522659"/>
            <a:ext cx="5075214" cy="4378106"/>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415EC924-CC18-F57A-3DDC-04D933D37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346" y="2492376"/>
            <a:ext cx="4359803" cy="3340796"/>
          </a:xfrm>
          <a:prstGeom prst="rect">
            <a:avLst/>
          </a:prstGeom>
        </p:spPr>
      </p:pic>
      <p:pic>
        <p:nvPicPr>
          <p:cNvPr id="16" name="Picture 15">
            <a:extLst>
              <a:ext uri="{FF2B5EF4-FFF2-40B4-BE49-F238E27FC236}">
                <a16:creationId xmlns:a16="http://schemas.microsoft.com/office/drawing/2014/main" id="{044C193C-6F97-4AD8-C5A9-4F6CCD37AC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390" y="1242456"/>
            <a:ext cx="5359713" cy="2715493"/>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FF5CA7F6-E3D4-0210-6337-82A501FC9D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123" y="2694073"/>
            <a:ext cx="3498327" cy="1218359"/>
          </a:xfrm>
          <a:prstGeom prst="rect">
            <a:avLst/>
          </a:prstGeom>
        </p:spPr>
      </p:pic>
      <p:pic>
        <p:nvPicPr>
          <p:cNvPr id="20" name="Picture 19">
            <a:extLst>
              <a:ext uri="{FF2B5EF4-FFF2-40B4-BE49-F238E27FC236}">
                <a16:creationId xmlns:a16="http://schemas.microsoft.com/office/drawing/2014/main" id="{622C0AFD-3A59-F520-BAB1-C9FF651EF6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291" y="4024344"/>
            <a:ext cx="4092804" cy="2708250"/>
          </a:xfrm>
          <a:prstGeom prst="rect">
            <a:avLst/>
          </a:prstGeom>
          <a:solidFill>
            <a:srgbClr val="FFFFFF">
              <a:shade val="85000"/>
            </a:srgbClr>
          </a:solidFill>
          <a:ln w="38100" cap="sq">
            <a:solidFill>
              <a:srgbClr val="FF070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EF0870AB-480F-E67B-D629-0EEBCCBD03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734" y="4063905"/>
            <a:ext cx="3657917" cy="2629128"/>
          </a:xfrm>
          <a:prstGeom prst="rect">
            <a:avLst/>
          </a:prstGeom>
        </p:spPr>
      </p:pic>
    </p:spTree>
    <p:extLst>
      <p:ext uri="{BB962C8B-B14F-4D97-AF65-F5344CB8AC3E}">
        <p14:creationId xmlns:p14="http://schemas.microsoft.com/office/powerpoint/2010/main" val="30014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 calcmode="lin" valueType="num">
                                      <p:cBhvr additive="base">
                                        <p:cTn id="5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anim calcmode="lin" valueType="num">
                                      <p:cBhvr additive="base">
                                        <p:cTn id="5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ppt_x"/>
                                          </p:val>
                                        </p:tav>
                                        <p:tav tm="100000">
                                          <p:val>
                                            <p:strVal val="#ppt_x"/>
                                          </p:val>
                                        </p:tav>
                                      </p:tavLst>
                                    </p:anim>
                                    <p:anim calcmode="lin" valueType="num">
                                      <p:cBhvr additive="base">
                                        <p:cTn id="7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1152</Words>
  <Application>Microsoft Office PowerPoint</Application>
  <PresentationFormat>Widescreen</PresentationFormat>
  <Paragraphs>184</Paragraphs>
  <Slides>16</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Lesson 15  Healthy eating habits</vt:lpstr>
      <vt:lpstr>Pick Your Plate! A Global Guide to Nutrition</vt:lpstr>
      <vt:lpstr>PowerPoint Presentation</vt:lpstr>
      <vt:lpstr>PowerPoint Presentation</vt:lpstr>
      <vt:lpstr>PowerPoint Presentation</vt:lpstr>
      <vt:lpstr>Workbook, page 96</vt:lpstr>
      <vt:lpstr>PowerPoint Presentation</vt:lpstr>
      <vt:lpstr>PowerPoint Presentation</vt:lpstr>
      <vt:lpstr>Workbook, page 94</vt:lpstr>
      <vt:lpstr>PowerPoint Presentation</vt:lpstr>
      <vt:lpstr>Workbook, page 95</vt:lpstr>
      <vt:lpstr>PowerPoint Presentation</vt:lpstr>
      <vt:lpstr>PowerPoint Presentation</vt:lpstr>
      <vt:lpstr>PowerPoint Presentation</vt:lpstr>
      <vt:lpstr>Workbook, page 97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15 – Healthy eating habits</dc:title>
  <dc:creator>Josipa</dc:creator>
  <cp:lastModifiedBy>Iva Palčić Strčić</cp:lastModifiedBy>
  <cp:revision>84</cp:revision>
  <dcterms:created xsi:type="dcterms:W3CDTF">2022-08-28T12:37:09Z</dcterms:created>
  <dcterms:modified xsi:type="dcterms:W3CDTF">2022-11-08T19:42:47Z</dcterms:modified>
</cp:coreProperties>
</file>